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5524" r:id="rId3"/>
    <p:sldId id="1299" r:id="rId4"/>
    <p:sldId id="1525" r:id="rId5"/>
    <p:sldId id="393" r:id="rId6"/>
    <p:sldId id="1338" r:id="rId7"/>
    <p:sldId id="1314" r:id="rId8"/>
    <p:sldId id="290" r:id="rId9"/>
    <p:sldId id="5476" r:id="rId10"/>
    <p:sldId id="320" r:id="rId11"/>
    <p:sldId id="5475" r:id="rId12"/>
    <p:sldId id="321" r:id="rId13"/>
    <p:sldId id="1537" r:id="rId14"/>
    <p:sldId id="1532" r:id="rId15"/>
    <p:sldId id="5544" r:id="rId16"/>
    <p:sldId id="1535" r:id="rId17"/>
    <p:sldId id="1536" r:id="rId18"/>
    <p:sldId id="5517" r:id="rId19"/>
    <p:sldId id="1319" r:id="rId20"/>
    <p:sldId id="1306" r:id="rId21"/>
    <p:sldId id="1460" r:id="rId22"/>
    <p:sldId id="5521" r:id="rId23"/>
    <p:sldId id="1433" r:id="rId24"/>
    <p:sldId id="5522" r:id="rId25"/>
    <p:sldId id="5523" r:id="rId26"/>
    <p:sldId id="1561" r:id="rId27"/>
    <p:sldId id="269" r:id="rId28"/>
  </p:sldIdLst>
  <p:sldSz cx="12192000" cy="6858000"/>
  <p:notesSz cx="6858000" cy="9144000"/>
  <p:defaultTextStyle>
    <a:defPPr>
      <a:defRPr lang="en-US"/>
    </a:defPPr>
    <a:lvl1pPr marL="0" algn="l" defTabSz="914294" rtl="0" eaLnBrk="1" latinLnBrk="0" hangingPunct="1">
      <a:defRPr sz="1800" kern="1200">
        <a:solidFill>
          <a:schemeClr val="tx1"/>
        </a:solidFill>
        <a:latin typeface="+mn-lt"/>
        <a:ea typeface="+mn-ea"/>
        <a:cs typeface="+mn-cs"/>
      </a:defRPr>
    </a:lvl1pPr>
    <a:lvl2pPr marL="457147" algn="l" defTabSz="914294" rtl="0" eaLnBrk="1" latinLnBrk="0" hangingPunct="1">
      <a:defRPr sz="1800" kern="1200">
        <a:solidFill>
          <a:schemeClr val="tx1"/>
        </a:solidFill>
        <a:latin typeface="+mn-lt"/>
        <a:ea typeface="+mn-ea"/>
        <a:cs typeface="+mn-cs"/>
      </a:defRPr>
    </a:lvl2pPr>
    <a:lvl3pPr marL="914294" algn="l" defTabSz="914294" rtl="0" eaLnBrk="1" latinLnBrk="0" hangingPunct="1">
      <a:defRPr sz="1800" kern="1200">
        <a:solidFill>
          <a:schemeClr val="tx1"/>
        </a:solidFill>
        <a:latin typeface="+mn-lt"/>
        <a:ea typeface="+mn-ea"/>
        <a:cs typeface="+mn-cs"/>
      </a:defRPr>
    </a:lvl3pPr>
    <a:lvl4pPr marL="1371441" algn="l" defTabSz="914294" rtl="0" eaLnBrk="1" latinLnBrk="0" hangingPunct="1">
      <a:defRPr sz="1800" kern="1200">
        <a:solidFill>
          <a:schemeClr val="tx1"/>
        </a:solidFill>
        <a:latin typeface="+mn-lt"/>
        <a:ea typeface="+mn-ea"/>
        <a:cs typeface="+mn-cs"/>
      </a:defRPr>
    </a:lvl4pPr>
    <a:lvl5pPr marL="1828588" algn="l" defTabSz="914294" rtl="0" eaLnBrk="1" latinLnBrk="0" hangingPunct="1">
      <a:defRPr sz="1800" kern="1200">
        <a:solidFill>
          <a:schemeClr val="tx1"/>
        </a:solidFill>
        <a:latin typeface="+mn-lt"/>
        <a:ea typeface="+mn-ea"/>
        <a:cs typeface="+mn-cs"/>
      </a:defRPr>
    </a:lvl5pPr>
    <a:lvl6pPr marL="2285735" algn="l" defTabSz="914294" rtl="0" eaLnBrk="1" latinLnBrk="0" hangingPunct="1">
      <a:defRPr sz="1800" kern="1200">
        <a:solidFill>
          <a:schemeClr val="tx1"/>
        </a:solidFill>
        <a:latin typeface="+mn-lt"/>
        <a:ea typeface="+mn-ea"/>
        <a:cs typeface="+mn-cs"/>
      </a:defRPr>
    </a:lvl6pPr>
    <a:lvl7pPr marL="2742882" algn="l" defTabSz="914294" rtl="0" eaLnBrk="1" latinLnBrk="0" hangingPunct="1">
      <a:defRPr sz="1800" kern="1200">
        <a:solidFill>
          <a:schemeClr val="tx1"/>
        </a:solidFill>
        <a:latin typeface="+mn-lt"/>
        <a:ea typeface="+mn-ea"/>
        <a:cs typeface="+mn-cs"/>
      </a:defRPr>
    </a:lvl7pPr>
    <a:lvl8pPr marL="3200029" algn="l" defTabSz="914294" rtl="0" eaLnBrk="1" latinLnBrk="0" hangingPunct="1">
      <a:defRPr sz="1800" kern="1200">
        <a:solidFill>
          <a:schemeClr val="tx1"/>
        </a:solidFill>
        <a:latin typeface="+mn-lt"/>
        <a:ea typeface="+mn-ea"/>
        <a:cs typeface="+mn-cs"/>
      </a:defRPr>
    </a:lvl8pPr>
    <a:lvl9pPr marL="3657176" algn="l" defTabSz="91429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317422-67FB-4CCA-9307-FCCF64F7BF60}" v="2" dt="2026-01-26T15:51:16.6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4262" autoAdjust="0"/>
  </p:normalViewPr>
  <p:slideViewPr>
    <p:cSldViewPr snapToGrid="0">
      <p:cViewPr varScale="1">
        <p:scale>
          <a:sx n="110" d="100"/>
          <a:sy n="110" d="100"/>
        </p:scale>
        <p:origin x="4506" y="324"/>
      </p:cViewPr>
      <p:guideLst/>
    </p:cSldViewPr>
  </p:slideViewPr>
  <p:notesTextViewPr>
    <p:cViewPr>
      <p:scale>
        <a:sx n="1" d="1"/>
        <a:sy n="1" d="1"/>
      </p:scale>
      <p:origin x="0" y="0"/>
    </p:cViewPr>
  </p:notesTextViewPr>
  <p:notesViewPr>
    <p:cSldViewPr snapToGrid="0">
      <p:cViewPr varScale="1">
        <p:scale>
          <a:sx n="96" d="100"/>
          <a:sy n="96" d="100"/>
        </p:scale>
        <p:origin x="247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gljot Fuhr Lunde" userId="c5e7b062-e7af-4295-82c0-38ba5208c3eb" providerId="ADAL" clId="{F88F7A7B-3074-4ACE-AACF-B0C1F825A743}"/>
    <pc:docChg chg="custSel addSld delSld modSld sldOrd">
      <pc:chgData name="Bergljot Fuhr Lunde" userId="c5e7b062-e7af-4295-82c0-38ba5208c3eb" providerId="ADAL" clId="{F88F7A7B-3074-4ACE-AACF-B0C1F825A743}" dt="2026-01-30T11:52:06.642" v="279" actId="113"/>
      <pc:docMkLst>
        <pc:docMk/>
      </pc:docMkLst>
      <pc:sldChg chg="delSp modSp mod">
        <pc:chgData name="Bergljot Fuhr Lunde" userId="c5e7b062-e7af-4295-82c0-38ba5208c3eb" providerId="ADAL" clId="{F88F7A7B-3074-4ACE-AACF-B0C1F825A743}" dt="2026-01-30T11:43:10.181" v="274" actId="20577"/>
        <pc:sldMkLst>
          <pc:docMk/>
          <pc:sldMk cId="3950966666" sldId="256"/>
        </pc:sldMkLst>
        <pc:spChg chg="mod">
          <ac:chgData name="Bergljot Fuhr Lunde" userId="c5e7b062-e7af-4295-82c0-38ba5208c3eb" providerId="ADAL" clId="{F88F7A7B-3074-4ACE-AACF-B0C1F825A743}" dt="2026-01-30T11:43:10.181" v="274" actId="20577"/>
          <ac:spMkLst>
            <pc:docMk/>
            <pc:sldMk cId="3950966666" sldId="256"/>
            <ac:spMk id="4" creationId="{49F62108-23A6-4F16-8852-936C9FFCBF54}"/>
          </ac:spMkLst>
        </pc:spChg>
        <pc:spChg chg="del mod">
          <ac:chgData name="Bergljot Fuhr Lunde" userId="c5e7b062-e7af-4295-82c0-38ba5208c3eb" providerId="ADAL" clId="{F88F7A7B-3074-4ACE-AACF-B0C1F825A743}" dt="2026-01-30T11:42:55.449" v="253" actId="478"/>
          <ac:spMkLst>
            <pc:docMk/>
            <pc:sldMk cId="3950966666" sldId="256"/>
            <ac:spMk id="5" creationId="{24ACBE5B-1AD8-407F-8296-4CF27E7A54DB}"/>
          </ac:spMkLst>
        </pc:spChg>
      </pc:sldChg>
      <pc:sldChg chg="add del">
        <pc:chgData name="Bergljot Fuhr Lunde" userId="c5e7b062-e7af-4295-82c0-38ba5208c3eb" providerId="ADAL" clId="{F88F7A7B-3074-4ACE-AACF-B0C1F825A743}" dt="2026-01-30T11:43:18.469" v="275" actId="47"/>
        <pc:sldMkLst>
          <pc:docMk/>
          <pc:sldMk cId="1391086656" sldId="259"/>
        </pc:sldMkLst>
      </pc:sldChg>
      <pc:sldChg chg="add">
        <pc:chgData name="Bergljot Fuhr Lunde" userId="c5e7b062-e7af-4295-82c0-38ba5208c3eb" providerId="ADAL" clId="{F88F7A7B-3074-4ACE-AACF-B0C1F825A743}" dt="2026-01-21T12:00:06.641" v="23"/>
        <pc:sldMkLst>
          <pc:docMk/>
          <pc:sldMk cId="4266067441" sldId="269"/>
        </pc:sldMkLst>
      </pc:sldChg>
      <pc:sldChg chg="add">
        <pc:chgData name="Bergljot Fuhr Lunde" userId="c5e7b062-e7af-4295-82c0-38ba5208c3eb" providerId="ADAL" clId="{F88F7A7B-3074-4ACE-AACF-B0C1F825A743}" dt="2026-01-21T11:50:32.545" v="1"/>
        <pc:sldMkLst>
          <pc:docMk/>
          <pc:sldMk cId="3694906989" sldId="290"/>
        </pc:sldMkLst>
      </pc:sldChg>
      <pc:sldChg chg="modSp add mod">
        <pc:chgData name="Bergljot Fuhr Lunde" userId="c5e7b062-e7af-4295-82c0-38ba5208c3eb" providerId="ADAL" clId="{F88F7A7B-3074-4ACE-AACF-B0C1F825A743}" dt="2026-01-21T12:14:14.201" v="106" actId="20577"/>
        <pc:sldMkLst>
          <pc:docMk/>
          <pc:sldMk cId="3961444157" sldId="320"/>
        </pc:sldMkLst>
        <pc:spChg chg="mod">
          <ac:chgData name="Bergljot Fuhr Lunde" userId="c5e7b062-e7af-4295-82c0-38ba5208c3eb" providerId="ADAL" clId="{F88F7A7B-3074-4ACE-AACF-B0C1F825A743}" dt="2026-01-21T12:14:14.201" v="106" actId="20577"/>
          <ac:spMkLst>
            <pc:docMk/>
            <pc:sldMk cId="3961444157" sldId="320"/>
            <ac:spMk id="5" creationId="{689BE4F3-D1B5-4901-9D33-457BC93F6FCA}"/>
          </ac:spMkLst>
        </pc:spChg>
      </pc:sldChg>
      <pc:sldChg chg="add modNotesTx">
        <pc:chgData name="Bergljot Fuhr Lunde" userId="c5e7b062-e7af-4295-82c0-38ba5208c3eb" providerId="ADAL" clId="{F88F7A7B-3074-4ACE-AACF-B0C1F825A743}" dt="2026-01-30T11:51:38.112" v="276" actId="20577"/>
        <pc:sldMkLst>
          <pc:docMk/>
          <pc:sldMk cId="1057389978" sldId="321"/>
        </pc:sldMkLst>
      </pc:sldChg>
      <pc:sldChg chg="add">
        <pc:chgData name="Bergljot Fuhr Lunde" userId="c5e7b062-e7af-4295-82c0-38ba5208c3eb" providerId="ADAL" clId="{F88F7A7B-3074-4ACE-AACF-B0C1F825A743}" dt="2026-01-21T12:09:25.147" v="88"/>
        <pc:sldMkLst>
          <pc:docMk/>
          <pc:sldMk cId="1578973040" sldId="393"/>
        </pc:sldMkLst>
      </pc:sldChg>
      <pc:sldChg chg="add">
        <pc:chgData name="Bergljot Fuhr Lunde" userId="c5e7b062-e7af-4295-82c0-38ba5208c3eb" providerId="ADAL" clId="{F88F7A7B-3074-4ACE-AACF-B0C1F825A743}" dt="2026-01-21T11:51:30.985" v="4"/>
        <pc:sldMkLst>
          <pc:docMk/>
          <pc:sldMk cId="776356627" sldId="1299"/>
        </pc:sldMkLst>
      </pc:sldChg>
      <pc:sldChg chg="add">
        <pc:chgData name="Bergljot Fuhr Lunde" userId="c5e7b062-e7af-4295-82c0-38ba5208c3eb" providerId="ADAL" clId="{F88F7A7B-3074-4ACE-AACF-B0C1F825A743}" dt="2026-01-26T15:51:16.649" v="193"/>
        <pc:sldMkLst>
          <pc:docMk/>
          <pc:sldMk cId="2469312176" sldId="1306"/>
        </pc:sldMkLst>
      </pc:sldChg>
      <pc:sldChg chg="add">
        <pc:chgData name="Bergljot Fuhr Lunde" userId="c5e7b062-e7af-4295-82c0-38ba5208c3eb" providerId="ADAL" clId="{F88F7A7B-3074-4ACE-AACF-B0C1F825A743}" dt="2026-01-21T11:54:01.599" v="10"/>
        <pc:sldMkLst>
          <pc:docMk/>
          <pc:sldMk cId="3354516358" sldId="1314"/>
        </pc:sldMkLst>
      </pc:sldChg>
      <pc:sldChg chg="add modNotesTx">
        <pc:chgData name="Bergljot Fuhr Lunde" userId="c5e7b062-e7af-4295-82c0-38ba5208c3eb" providerId="ADAL" clId="{F88F7A7B-3074-4ACE-AACF-B0C1F825A743}" dt="2026-01-30T11:51:57.848" v="278" actId="20577"/>
        <pc:sldMkLst>
          <pc:docMk/>
          <pc:sldMk cId="773674557" sldId="1319"/>
        </pc:sldMkLst>
      </pc:sldChg>
      <pc:sldChg chg="add ord">
        <pc:chgData name="Bergljot Fuhr Lunde" userId="c5e7b062-e7af-4295-82c0-38ba5208c3eb" providerId="ADAL" clId="{F88F7A7B-3074-4ACE-AACF-B0C1F825A743}" dt="2026-01-26T15:23:19.685" v="157"/>
        <pc:sldMkLst>
          <pc:docMk/>
          <pc:sldMk cId="946267749" sldId="1338"/>
        </pc:sldMkLst>
      </pc:sldChg>
      <pc:sldChg chg="add mod modShow">
        <pc:chgData name="Bergljot Fuhr Lunde" userId="c5e7b062-e7af-4295-82c0-38ba5208c3eb" providerId="ADAL" clId="{F88F7A7B-3074-4ACE-AACF-B0C1F825A743}" dt="2026-01-27T11:25:58.240" v="195" actId="729"/>
        <pc:sldMkLst>
          <pc:docMk/>
          <pc:sldMk cId="3070484322" sldId="1433"/>
        </pc:sldMkLst>
      </pc:sldChg>
      <pc:sldChg chg="add modNotesTx">
        <pc:chgData name="Bergljot Fuhr Lunde" userId="c5e7b062-e7af-4295-82c0-38ba5208c3eb" providerId="ADAL" clId="{F88F7A7B-3074-4ACE-AACF-B0C1F825A743}" dt="2026-01-30T11:52:06.642" v="279" actId="113"/>
        <pc:sldMkLst>
          <pc:docMk/>
          <pc:sldMk cId="1785573173" sldId="1460"/>
        </pc:sldMkLst>
      </pc:sldChg>
      <pc:sldChg chg="add">
        <pc:chgData name="Bergljot Fuhr Lunde" userId="c5e7b062-e7af-4295-82c0-38ba5208c3eb" providerId="ADAL" clId="{F88F7A7B-3074-4ACE-AACF-B0C1F825A743}" dt="2026-01-21T11:52:04.442" v="7"/>
        <pc:sldMkLst>
          <pc:docMk/>
          <pc:sldMk cId="2068172266" sldId="1525"/>
        </pc:sldMkLst>
      </pc:sldChg>
      <pc:sldChg chg="add">
        <pc:chgData name="Bergljot Fuhr Lunde" userId="c5e7b062-e7af-4295-82c0-38ba5208c3eb" providerId="ADAL" clId="{F88F7A7B-3074-4ACE-AACF-B0C1F825A743}" dt="2026-01-21T11:56:52.653" v="17"/>
        <pc:sldMkLst>
          <pc:docMk/>
          <pc:sldMk cId="3336219440" sldId="1532"/>
        </pc:sldMkLst>
      </pc:sldChg>
      <pc:sldChg chg="add del">
        <pc:chgData name="Bergljot Fuhr Lunde" userId="c5e7b062-e7af-4295-82c0-38ba5208c3eb" providerId="ADAL" clId="{F88F7A7B-3074-4ACE-AACF-B0C1F825A743}" dt="2026-01-21T12:03:31.508" v="29"/>
        <pc:sldMkLst>
          <pc:docMk/>
          <pc:sldMk cId="1280245448" sldId="1535"/>
        </pc:sldMkLst>
      </pc:sldChg>
      <pc:sldChg chg="add modNotesTx">
        <pc:chgData name="Bergljot Fuhr Lunde" userId="c5e7b062-e7af-4295-82c0-38ba5208c3eb" providerId="ADAL" clId="{F88F7A7B-3074-4ACE-AACF-B0C1F825A743}" dt="2026-01-30T11:51:50.503" v="277" actId="20577"/>
        <pc:sldMkLst>
          <pc:docMk/>
          <pc:sldMk cId="3819013335" sldId="1536"/>
        </pc:sldMkLst>
      </pc:sldChg>
      <pc:sldChg chg="modSp add mod">
        <pc:chgData name="Bergljot Fuhr Lunde" userId="c5e7b062-e7af-4295-82c0-38ba5208c3eb" providerId="ADAL" clId="{F88F7A7B-3074-4ACE-AACF-B0C1F825A743}" dt="2026-01-21T12:14:06.629" v="97" actId="20577"/>
        <pc:sldMkLst>
          <pc:docMk/>
          <pc:sldMk cId="1086725416" sldId="1537"/>
        </pc:sldMkLst>
        <pc:spChg chg="mod">
          <ac:chgData name="Bergljot Fuhr Lunde" userId="c5e7b062-e7af-4295-82c0-38ba5208c3eb" providerId="ADAL" clId="{F88F7A7B-3074-4ACE-AACF-B0C1F825A743}" dt="2026-01-21T12:14:06.629" v="97" actId="20577"/>
          <ac:spMkLst>
            <pc:docMk/>
            <pc:sldMk cId="1086725416" sldId="1537"/>
            <ac:spMk id="5" creationId="{FECB749E-E70E-7AC9-E761-099682F9769D}"/>
          </ac:spMkLst>
        </pc:spChg>
      </pc:sldChg>
      <pc:sldChg chg="modSp add mod">
        <pc:chgData name="Bergljot Fuhr Lunde" userId="c5e7b062-e7af-4295-82c0-38ba5208c3eb" providerId="ADAL" clId="{F88F7A7B-3074-4ACE-AACF-B0C1F825A743}" dt="2026-01-21T12:07:33.663" v="84" actId="1076"/>
        <pc:sldMkLst>
          <pc:docMk/>
          <pc:sldMk cId="3319411842" sldId="1561"/>
        </pc:sldMkLst>
        <pc:picChg chg="mod">
          <ac:chgData name="Bergljot Fuhr Lunde" userId="c5e7b062-e7af-4295-82c0-38ba5208c3eb" providerId="ADAL" clId="{F88F7A7B-3074-4ACE-AACF-B0C1F825A743}" dt="2026-01-21T12:07:24.784" v="82" actId="1076"/>
          <ac:picMkLst>
            <pc:docMk/>
            <pc:sldMk cId="3319411842" sldId="1561"/>
            <ac:picMk id="5" creationId="{E490EA89-6018-4F9D-3B84-BBE44B8050DF}"/>
          </ac:picMkLst>
        </pc:picChg>
        <pc:picChg chg="mod">
          <ac:chgData name="Bergljot Fuhr Lunde" userId="c5e7b062-e7af-4295-82c0-38ba5208c3eb" providerId="ADAL" clId="{F88F7A7B-3074-4ACE-AACF-B0C1F825A743}" dt="2026-01-21T12:07:29.190" v="83" actId="1076"/>
          <ac:picMkLst>
            <pc:docMk/>
            <pc:sldMk cId="3319411842" sldId="1561"/>
            <ac:picMk id="9" creationId="{BC1C1430-A98F-394A-4FB2-733964C662DA}"/>
          </ac:picMkLst>
        </pc:picChg>
        <pc:picChg chg="mod">
          <ac:chgData name="Bergljot Fuhr Lunde" userId="c5e7b062-e7af-4295-82c0-38ba5208c3eb" providerId="ADAL" clId="{F88F7A7B-3074-4ACE-AACF-B0C1F825A743}" dt="2026-01-21T12:07:33.663" v="84" actId="1076"/>
          <ac:picMkLst>
            <pc:docMk/>
            <pc:sldMk cId="3319411842" sldId="1561"/>
            <ac:picMk id="11" creationId="{36C19A8E-79C4-3A67-72EC-33CA96302395}"/>
          </ac:picMkLst>
        </pc:picChg>
      </pc:sldChg>
      <pc:sldChg chg="add">
        <pc:chgData name="Bergljot Fuhr Lunde" userId="c5e7b062-e7af-4295-82c0-38ba5208c3eb" providerId="ADAL" clId="{F88F7A7B-3074-4ACE-AACF-B0C1F825A743}" dt="2026-01-21T11:54:40.326" v="12"/>
        <pc:sldMkLst>
          <pc:docMk/>
          <pc:sldMk cId="1821844137" sldId="5475"/>
        </pc:sldMkLst>
      </pc:sldChg>
      <pc:sldChg chg="add">
        <pc:chgData name="Bergljot Fuhr Lunde" userId="c5e7b062-e7af-4295-82c0-38ba5208c3eb" providerId="ADAL" clId="{F88F7A7B-3074-4ACE-AACF-B0C1F825A743}" dt="2026-01-21T11:50:45.409" v="2"/>
        <pc:sldMkLst>
          <pc:docMk/>
          <pc:sldMk cId="547668100" sldId="5476"/>
        </pc:sldMkLst>
      </pc:sldChg>
      <pc:sldChg chg="add">
        <pc:chgData name="Bergljot Fuhr Lunde" userId="c5e7b062-e7af-4295-82c0-38ba5208c3eb" providerId="ADAL" clId="{F88F7A7B-3074-4ACE-AACF-B0C1F825A743}" dt="2026-01-21T11:57:25.937" v="20"/>
        <pc:sldMkLst>
          <pc:docMk/>
          <pc:sldMk cId="950454986" sldId="5517"/>
        </pc:sldMkLst>
      </pc:sldChg>
      <pc:sldChg chg="add mod modShow">
        <pc:chgData name="Bergljot Fuhr Lunde" userId="c5e7b062-e7af-4295-82c0-38ba5208c3eb" providerId="ADAL" clId="{F88F7A7B-3074-4ACE-AACF-B0C1F825A743}" dt="2026-01-27T11:25:56.116" v="194" actId="729"/>
        <pc:sldMkLst>
          <pc:docMk/>
          <pc:sldMk cId="660855496" sldId="5521"/>
        </pc:sldMkLst>
      </pc:sldChg>
      <pc:sldChg chg="add mod modShow">
        <pc:chgData name="Bergljot Fuhr Lunde" userId="c5e7b062-e7af-4295-82c0-38ba5208c3eb" providerId="ADAL" clId="{F88F7A7B-3074-4ACE-AACF-B0C1F825A743}" dt="2026-01-27T11:26:00.561" v="196" actId="729"/>
        <pc:sldMkLst>
          <pc:docMk/>
          <pc:sldMk cId="257849007" sldId="5522"/>
        </pc:sldMkLst>
      </pc:sldChg>
      <pc:sldChg chg="add mod modShow">
        <pc:chgData name="Bergljot Fuhr Lunde" userId="c5e7b062-e7af-4295-82c0-38ba5208c3eb" providerId="ADAL" clId="{F88F7A7B-3074-4ACE-AACF-B0C1F825A743}" dt="2026-01-27T11:26:02.662" v="197" actId="729"/>
        <pc:sldMkLst>
          <pc:docMk/>
          <pc:sldMk cId="2917471155" sldId="5523"/>
        </pc:sldMkLst>
      </pc:sldChg>
      <pc:sldChg chg="delSp modSp add mod">
        <pc:chgData name="Bergljot Fuhr Lunde" userId="c5e7b062-e7af-4295-82c0-38ba5208c3eb" providerId="ADAL" clId="{F88F7A7B-3074-4ACE-AACF-B0C1F825A743}" dt="2026-01-21T12:09:01.903" v="87" actId="1076"/>
        <pc:sldMkLst>
          <pc:docMk/>
          <pc:sldMk cId="944047672" sldId="5524"/>
        </pc:sldMkLst>
        <pc:spChg chg="mod">
          <ac:chgData name="Bergljot Fuhr Lunde" userId="c5e7b062-e7af-4295-82c0-38ba5208c3eb" providerId="ADAL" clId="{F88F7A7B-3074-4ACE-AACF-B0C1F825A743}" dt="2026-01-21T12:09:01.903" v="87" actId="1076"/>
          <ac:spMkLst>
            <pc:docMk/>
            <pc:sldMk cId="944047672" sldId="5524"/>
            <ac:spMk id="3" creationId="{FFD42CD2-3784-36E3-8D21-6180EDE64CC2}"/>
          </ac:spMkLst>
        </pc:spChg>
      </pc:sldChg>
      <pc:sldChg chg="modSp add mod ord">
        <pc:chgData name="Bergljot Fuhr Lunde" userId="c5e7b062-e7af-4295-82c0-38ba5208c3eb" providerId="ADAL" clId="{F88F7A7B-3074-4ACE-AACF-B0C1F825A743}" dt="2026-01-26T13:47:25.636" v="117" actId="20577"/>
        <pc:sldMkLst>
          <pc:docMk/>
          <pc:sldMk cId="3807793832" sldId="5544"/>
        </pc:sldMkLst>
        <pc:spChg chg="mod">
          <ac:chgData name="Bergljot Fuhr Lunde" userId="c5e7b062-e7af-4295-82c0-38ba5208c3eb" providerId="ADAL" clId="{F88F7A7B-3074-4ACE-AACF-B0C1F825A743}" dt="2026-01-26T13:47:25.636" v="117" actId="20577"/>
          <ac:spMkLst>
            <pc:docMk/>
            <pc:sldMk cId="3807793832" sldId="5544"/>
            <ac:spMk id="3" creationId="{3C8123E2-88C8-0C8E-6D01-C0316AA1529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B0308A-BB27-423F-B04C-3050D20FF1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EDB0397-232A-4BA8-9BA1-24ABBE651B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D416CD-5754-43C0-A593-8E75ABA883AE}" type="datetimeFigureOut">
              <a:rPr lang="en-US" smtClean="0"/>
              <a:t>1/30/2026</a:t>
            </a:fld>
            <a:endParaRPr lang="en-US"/>
          </a:p>
        </p:txBody>
      </p:sp>
      <p:sp>
        <p:nvSpPr>
          <p:cNvPr id="4" name="Footer Placeholder 3">
            <a:extLst>
              <a:ext uri="{FF2B5EF4-FFF2-40B4-BE49-F238E27FC236}">
                <a16:creationId xmlns:a16="http://schemas.microsoft.com/office/drawing/2014/main" id="{854A8B69-63CE-496F-BD81-A9418B0263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A91136-7C62-4987-836C-39513D0400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C2B650-4418-4201-9925-634809F6CAA2}" type="slidenum">
              <a:rPr lang="en-US" smtClean="0"/>
              <a:t>‹#›</a:t>
            </a:fld>
            <a:endParaRPr lang="en-US"/>
          </a:p>
        </p:txBody>
      </p:sp>
    </p:spTree>
    <p:extLst>
      <p:ext uri="{BB962C8B-B14F-4D97-AF65-F5344CB8AC3E}">
        <p14:creationId xmlns:p14="http://schemas.microsoft.com/office/powerpoint/2010/main" val="1158922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F4C00-0DFB-4A50-874B-35C92E273FD7}" type="datetimeFigureOut">
              <a:rPr lang="en-US" smtClean="0"/>
              <a:t>1/30/2026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EEB5FC-F5C0-4EDC-86CE-4ABBFA585199}" type="slidenum">
              <a:rPr lang="en-US" smtClean="0"/>
              <a:t>‹#›</a:t>
            </a:fld>
            <a:endParaRPr lang="en-US"/>
          </a:p>
        </p:txBody>
      </p:sp>
    </p:spTree>
    <p:extLst>
      <p:ext uri="{BB962C8B-B14F-4D97-AF65-F5344CB8AC3E}">
        <p14:creationId xmlns:p14="http://schemas.microsoft.com/office/powerpoint/2010/main" val="1738323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lovdata.no/pro/#document/PROP/forarbeid/otprp-49-200405/s101" TargetMode="External"/><Relationship Id="rId3" Type="http://schemas.openxmlformats.org/officeDocument/2006/relationships/hyperlink" Target="https://lovdata.no/pro/lov/2005-06-17-62/%C2%A74-3" TargetMode="External"/><Relationship Id="rId7" Type="http://schemas.openxmlformats.org/officeDocument/2006/relationships/hyperlink" Target="https://lovdata.no/pro/#document/PROP/forarbeid/otprp-49-200405/s100"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lovdata.no/pro/forarbeid/otprp-49-200405/kap7.3.5" TargetMode="External"/><Relationship Id="rId11" Type="http://schemas.openxmlformats.org/officeDocument/2006/relationships/hyperlink" Target="https://lovdata.no/pro/#document/PROP/forarbeid/otprp-49-200405/s301" TargetMode="External"/><Relationship Id="rId5" Type="http://schemas.openxmlformats.org/officeDocument/2006/relationships/hyperlink" Target="https://lovdata.no/pro/forarbeid/otprp-49-200405" TargetMode="External"/><Relationship Id="rId10" Type="http://schemas.openxmlformats.org/officeDocument/2006/relationships/hyperlink" Target="https://lovdata.no/pro/forarbeid/otprp-49-200405/kap24.4" TargetMode="External"/><Relationship Id="rId4" Type="http://schemas.openxmlformats.org/officeDocument/2006/relationships/hyperlink" Target="https://lovdata.no/pro/lov/1977-02-04-4/%C2%A712" TargetMode="External"/><Relationship Id="rId9" Type="http://schemas.openxmlformats.org/officeDocument/2006/relationships/hyperlink" Target="https://lovdata.no/pro/lov/1977-02-04-4"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lovdata.no/pro/#reference/lov/2005-06-17-62/%C2%A75-2"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3EEB5FC-F5C0-4EDC-86CE-4ABBFA585199}" type="slidenum">
              <a:rPr lang="en-US" smtClean="0"/>
              <a:t>1</a:t>
            </a:fld>
            <a:endParaRPr lang="en-US"/>
          </a:p>
        </p:txBody>
      </p:sp>
    </p:spTree>
    <p:extLst>
      <p:ext uri="{BB962C8B-B14F-4D97-AF65-F5344CB8AC3E}">
        <p14:creationId xmlns:p14="http://schemas.microsoft.com/office/powerpoint/2010/main" val="3115297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u="none" kern="1200" dirty="0">
                <a:solidFill>
                  <a:schemeClr val="tx1"/>
                </a:solidFill>
                <a:effectLst/>
                <a:latin typeface="+mn-lt"/>
                <a:ea typeface="+mn-ea"/>
                <a:cs typeface="+mn-cs"/>
              </a:rPr>
              <a:t>Arbeidsmiljøloven </a:t>
            </a:r>
            <a:r>
              <a:rPr lang="nb-NO" sz="1200" b="0" i="0" u="non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 4-3</a:t>
            </a:r>
            <a:r>
              <a:rPr lang="nb-NO" sz="1200" b="0" i="0" u="none" kern="1200" dirty="0">
                <a:solidFill>
                  <a:schemeClr val="tx1"/>
                </a:solidFill>
                <a:effectLst/>
                <a:latin typeface="+mn-lt"/>
                <a:ea typeface="+mn-ea"/>
                <a:cs typeface="+mn-cs"/>
              </a:rPr>
              <a:t> er dels en videreføring av arbeidsmiljøloven 1977 </a:t>
            </a:r>
            <a:r>
              <a:rPr lang="nb-NO" sz="1200" b="0" i="0" u="none" kern="120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 12</a:t>
            </a:r>
            <a:r>
              <a:rPr lang="nb-NO" sz="1200" b="0" i="0" u="none" kern="1200" dirty="0">
                <a:solidFill>
                  <a:schemeClr val="tx1"/>
                </a:solidFill>
                <a:effectLst/>
                <a:latin typeface="+mn-lt"/>
                <a:ea typeface="+mn-ea"/>
                <a:cs typeface="+mn-cs"/>
              </a:rPr>
              <a:t>, men lovgiver har også tatt inn flere nye elementer som blant annet har bakgrunn i utviklingstrekk i arbeidslivet, se </a:t>
            </a:r>
            <a:r>
              <a:rPr lang="nb-NO" sz="1200" b="0" i="0" u="none" kern="1200" dirty="0">
                <a:solidFill>
                  <a:schemeClr val="tx1"/>
                </a:solidFill>
                <a:effectLst/>
                <a:latin typeface="+mn-lt"/>
                <a:ea typeface="+mn-ea"/>
                <a:cs typeface="+mn-cs"/>
                <a:hlinkClick r:id="rId5">
                  <a:extLst>
                    <a:ext uri="{A12FA001-AC4F-418D-AE19-62706E023703}">
                      <ahyp:hlinkClr xmlns:ahyp="http://schemas.microsoft.com/office/drawing/2018/hyperlinkcolor" val="tx"/>
                    </a:ext>
                  </a:extLst>
                </a:hlinkClick>
              </a:rPr>
              <a:t>Ot.prp. nr. 49 (2004–2005)</a:t>
            </a:r>
            <a:r>
              <a:rPr lang="nb-NO" sz="1200" b="0" i="0" u="none" kern="1200" dirty="0">
                <a:solidFill>
                  <a:schemeClr val="tx1"/>
                </a:solidFill>
                <a:effectLst/>
                <a:latin typeface="+mn-lt"/>
                <a:ea typeface="+mn-ea"/>
                <a:cs typeface="+mn-cs"/>
              </a:rPr>
              <a:t> </a:t>
            </a:r>
            <a:r>
              <a:rPr lang="nb-NO" sz="1200" b="0" i="0" u="none" kern="1200" dirty="0">
                <a:solidFill>
                  <a:schemeClr val="tx1"/>
                </a:solidFill>
                <a:effectLst/>
                <a:latin typeface="+mn-lt"/>
                <a:ea typeface="+mn-ea"/>
                <a:cs typeface="+mn-cs"/>
                <a:hlinkClick r:id="rId6">
                  <a:extLst>
                    <a:ext uri="{A12FA001-AC4F-418D-AE19-62706E023703}">
                      <ahyp:hlinkClr xmlns:ahyp="http://schemas.microsoft.com/office/drawing/2018/hyperlinkcolor" val="tx"/>
                    </a:ext>
                  </a:extLst>
                </a:hlinkClick>
              </a:rPr>
              <a:t>punkt 7.3.5</a:t>
            </a:r>
            <a:r>
              <a:rPr lang="nb-NO" sz="1200" b="0" i="0" u="none" kern="1200" dirty="0">
                <a:solidFill>
                  <a:schemeClr val="tx1"/>
                </a:solidFill>
                <a:effectLst/>
                <a:latin typeface="+mn-lt"/>
                <a:ea typeface="+mn-ea"/>
                <a:cs typeface="+mn-cs"/>
              </a:rPr>
              <a:t> (s. </a:t>
            </a:r>
            <a:r>
              <a:rPr lang="nb-NO" sz="1200" b="0" i="0" u="none" kern="1200" dirty="0">
                <a:solidFill>
                  <a:schemeClr val="tx1"/>
                </a:solidFill>
                <a:effectLst/>
                <a:latin typeface="+mn-lt"/>
                <a:ea typeface="+mn-ea"/>
                <a:cs typeface="+mn-cs"/>
                <a:hlinkClick r:id="rId7">
                  <a:extLst>
                    <a:ext uri="{A12FA001-AC4F-418D-AE19-62706E023703}">
                      <ahyp:hlinkClr xmlns:ahyp="http://schemas.microsoft.com/office/drawing/2018/hyperlinkcolor" val="tx"/>
                    </a:ext>
                  </a:extLst>
                </a:hlinkClick>
              </a:rPr>
              <a:t>100</a:t>
            </a:r>
            <a:r>
              <a:rPr lang="nb-NO" sz="1200" b="0" i="0" u="none" kern="1200" dirty="0">
                <a:solidFill>
                  <a:schemeClr val="tx1"/>
                </a:solidFill>
                <a:effectLst/>
                <a:latin typeface="+mn-lt"/>
                <a:ea typeface="+mn-ea"/>
                <a:cs typeface="+mn-cs"/>
              </a:rPr>
              <a:t>–</a:t>
            </a:r>
            <a:r>
              <a:rPr lang="nb-NO" sz="1200" b="0" i="0" u="none" kern="1200" dirty="0">
                <a:solidFill>
                  <a:schemeClr val="tx1"/>
                </a:solidFill>
                <a:effectLst/>
                <a:latin typeface="+mn-lt"/>
                <a:ea typeface="+mn-ea"/>
                <a:cs typeface="+mn-cs"/>
                <a:hlinkClick r:id="rId8">
                  <a:extLst>
                    <a:ext uri="{A12FA001-AC4F-418D-AE19-62706E023703}">
                      <ahyp:hlinkClr xmlns:ahyp="http://schemas.microsoft.com/office/drawing/2018/hyperlinkcolor" val="tx"/>
                    </a:ext>
                  </a:extLst>
                </a:hlinkClick>
              </a:rPr>
              <a:t>101</a:t>
            </a:r>
            <a:r>
              <a:rPr lang="nb-NO" sz="1200" b="0" i="0" u="none" kern="1200" dirty="0">
                <a:solidFill>
                  <a:schemeClr val="tx1"/>
                </a:solidFill>
                <a:effectLst/>
                <a:latin typeface="+mn-lt"/>
                <a:ea typeface="+mn-ea"/>
                <a:cs typeface="+mn-cs"/>
              </a:rPr>
              <a:t>). I forarbeidene er det også vist til at «lovens krav rettet mot arbeidsmiljøproblemer av sosial/psykososial art i større grad [vil] bidra til en bedre tilpasning av </a:t>
            </a:r>
            <a:r>
              <a:rPr lang="nb-NO" sz="1200" b="0" i="0" u="none" kern="1200" dirty="0">
                <a:solidFill>
                  <a:schemeClr val="tx1"/>
                </a:solidFill>
                <a:effectLst/>
                <a:latin typeface="+mn-lt"/>
                <a:ea typeface="+mn-ea"/>
                <a:cs typeface="+mn-cs"/>
                <a:hlinkClick r:id="rId9">
                  <a:extLst>
                    <a:ext uri="{A12FA001-AC4F-418D-AE19-62706E023703}">
                      <ahyp:hlinkClr xmlns:ahyp="http://schemas.microsoft.com/office/drawing/2018/hyperlinkcolor" val="tx"/>
                    </a:ext>
                  </a:extLst>
                </a:hlinkClick>
              </a:rPr>
              <a:t>loven</a:t>
            </a:r>
            <a:r>
              <a:rPr lang="nb-NO" sz="1200" b="0" i="0" u="none" kern="1200" dirty="0">
                <a:solidFill>
                  <a:schemeClr val="tx1"/>
                </a:solidFill>
                <a:effectLst/>
                <a:latin typeface="+mn-lt"/>
                <a:ea typeface="+mn-ea"/>
                <a:cs typeface="+mn-cs"/>
              </a:rPr>
              <a:t> til et arbeidsliv med blant annet høy yrkesdeltakelse blant kvinner», jf. </a:t>
            </a:r>
            <a:r>
              <a:rPr lang="nb-NO" sz="1200" b="0" i="0" u="none" kern="1200" dirty="0">
                <a:solidFill>
                  <a:schemeClr val="tx1"/>
                </a:solidFill>
                <a:effectLst/>
                <a:latin typeface="+mn-lt"/>
                <a:ea typeface="+mn-ea"/>
                <a:cs typeface="+mn-cs"/>
                <a:hlinkClick r:id="rId5">
                  <a:extLst>
                    <a:ext uri="{A12FA001-AC4F-418D-AE19-62706E023703}">
                      <ahyp:hlinkClr xmlns:ahyp="http://schemas.microsoft.com/office/drawing/2018/hyperlinkcolor" val="tx"/>
                    </a:ext>
                  </a:extLst>
                </a:hlinkClick>
              </a:rPr>
              <a:t>Ot.prp. nr. 49 (2004–2005)</a:t>
            </a:r>
            <a:r>
              <a:rPr lang="nb-NO" sz="1200" b="0" i="0" u="none" kern="1200" dirty="0">
                <a:solidFill>
                  <a:schemeClr val="tx1"/>
                </a:solidFill>
                <a:effectLst/>
                <a:latin typeface="+mn-lt"/>
                <a:ea typeface="+mn-ea"/>
                <a:cs typeface="+mn-cs"/>
              </a:rPr>
              <a:t> </a:t>
            </a:r>
            <a:r>
              <a:rPr lang="nb-NO" sz="1200" b="0" i="0" u="none" kern="1200" dirty="0">
                <a:solidFill>
                  <a:schemeClr val="tx1"/>
                </a:solidFill>
                <a:effectLst/>
                <a:latin typeface="+mn-lt"/>
                <a:ea typeface="+mn-ea"/>
                <a:cs typeface="+mn-cs"/>
                <a:hlinkClick r:id="rId10">
                  <a:extLst>
                    <a:ext uri="{A12FA001-AC4F-418D-AE19-62706E023703}">
                      <ahyp:hlinkClr xmlns:ahyp="http://schemas.microsoft.com/office/drawing/2018/hyperlinkcolor" val="tx"/>
                    </a:ext>
                  </a:extLst>
                </a:hlinkClick>
              </a:rPr>
              <a:t>punkt 24.4</a:t>
            </a:r>
            <a:r>
              <a:rPr lang="nb-NO" sz="1200" b="0" i="0" u="none" kern="1200" dirty="0">
                <a:solidFill>
                  <a:schemeClr val="tx1"/>
                </a:solidFill>
                <a:effectLst/>
                <a:latin typeface="+mn-lt"/>
                <a:ea typeface="+mn-ea"/>
                <a:cs typeface="+mn-cs"/>
              </a:rPr>
              <a:t> </a:t>
            </a:r>
            <a:r>
              <a:rPr lang="nb-NO" sz="1200" b="0" i="0" u="none" kern="1200" dirty="0">
                <a:solidFill>
                  <a:schemeClr val="tx1"/>
                </a:solidFill>
                <a:effectLst/>
                <a:latin typeface="+mn-lt"/>
                <a:ea typeface="+mn-ea"/>
                <a:cs typeface="+mn-cs"/>
                <a:hlinkClick r:id="rId11">
                  <a:extLst>
                    <a:ext uri="{A12FA001-AC4F-418D-AE19-62706E023703}">
                      <ahyp:hlinkClr xmlns:ahyp="http://schemas.microsoft.com/office/drawing/2018/hyperlinkcolor" val="tx"/>
                    </a:ext>
                  </a:extLst>
                </a:hlinkClick>
              </a:rPr>
              <a:t>s. 301</a:t>
            </a:r>
            <a:r>
              <a:rPr lang="nb-NO" sz="1200" b="0" i="0" u="none" kern="1200" dirty="0">
                <a:solidFill>
                  <a:schemeClr val="tx1"/>
                </a:solidFill>
                <a:effectLst/>
                <a:latin typeface="+mn-lt"/>
                <a:ea typeface="+mn-ea"/>
                <a:cs typeface="+mn-cs"/>
              </a:rPr>
              <a:t>. Departementet pekte spesielt på at </a:t>
            </a:r>
            <a:r>
              <a:rPr lang="nb-NO" sz="1200" b="0" i="0" u="non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 4-3</a:t>
            </a:r>
            <a:r>
              <a:rPr lang="nb-NO" sz="1200" b="0" i="0" u="none" kern="1200" dirty="0">
                <a:solidFill>
                  <a:schemeClr val="tx1"/>
                </a:solidFill>
                <a:effectLst/>
                <a:latin typeface="+mn-lt"/>
                <a:ea typeface="+mn-ea"/>
                <a:cs typeface="+mn-cs"/>
              </a:rPr>
              <a:t> retter seg mot trakassering, trusler og vold på arbeidsplassen, noe som erfaringsmessig i størst grad rammer kvinner. Bestemmelsen kan på denne måten også sies å blant annet ha til formål å fremme likestilling i arbeidslivet.</a:t>
            </a:r>
            <a:endParaRPr lang="nb-NO" u="none" dirty="0">
              <a:solidFill>
                <a:schemeClr val="tx1"/>
              </a:solidFill>
            </a:endParaRPr>
          </a:p>
          <a:p>
            <a:pPr marL="0" indent="0">
              <a:lnSpc>
                <a:spcPct val="100000"/>
              </a:lnSpc>
              <a:buNone/>
            </a:pPr>
            <a:endParaRPr lang="nb-NO" sz="1200" b="0" i="0" dirty="0">
              <a:solidFill>
                <a:srgbClr val="333333"/>
              </a:solidFill>
              <a:effectLst/>
              <a:latin typeface="+mn-lt"/>
            </a:endParaRPr>
          </a:p>
          <a:p>
            <a:pPr marL="0" indent="0">
              <a:lnSpc>
                <a:spcPct val="100000"/>
              </a:lnSpc>
              <a:buNone/>
            </a:pPr>
            <a:r>
              <a:rPr lang="nb-NO" sz="1200" b="0" i="0" dirty="0">
                <a:solidFill>
                  <a:srgbClr val="333333"/>
                </a:solidFill>
                <a:effectLst/>
                <a:latin typeface="+mn-lt"/>
              </a:rPr>
              <a:t>Var opptatt av risiko fra tredjepart.</a:t>
            </a:r>
          </a:p>
          <a:p>
            <a:pPr marL="0" indent="0">
              <a:lnSpc>
                <a:spcPct val="100000"/>
              </a:lnSpc>
              <a:buNone/>
            </a:pPr>
            <a:endParaRPr lang="nb-NO"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latin typeface="+mn-lt"/>
              </a:rPr>
              <a:t>Utilbørlig opptreden er et svært vidt begrep. Med utilbørlig opptreden kan forstås handlinger som </a:t>
            </a:r>
            <a:r>
              <a:rPr lang="nb-NO" sz="1200" b="1" dirty="0">
                <a:latin typeface="+mn-lt"/>
              </a:rPr>
              <a:t>strider mot sosialt aksepterte normer eller er ulovlige </a:t>
            </a:r>
            <a:r>
              <a:rPr lang="nb-NO" sz="1200" dirty="0">
                <a:latin typeface="+mn-lt"/>
              </a:rPr>
              <a:t>og som </a:t>
            </a:r>
            <a:r>
              <a:rPr lang="nb-NO" sz="1200" b="1" dirty="0">
                <a:latin typeface="+mn-lt"/>
              </a:rPr>
              <a:t>kan gi uheldige psykiske eller fysiske belastninger</a:t>
            </a:r>
            <a:r>
              <a:rPr lang="nb-NO" sz="1200" dirty="0">
                <a:latin typeface="+mn-lt"/>
              </a:rPr>
              <a:t>. Dersom det er usikkert om en handling faller inn under begrepet trakassering, vil det ofte uansett komme inn under "annen utilbørlig opptreden". </a:t>
            </a:r>
            <a:r>
              <a:rPr lang="nb-NO" sz="1200" b="0" kern="1200" dirty="0">
                <a:solidFill>
                  <a:schemeClr val="tx1"/>
                </a:solidFill>
                <a:effectLst/>
                <a:latin typeface="+mn-lt"/>
                <a:ea typeface="+mn-ea"/>
                <a:cs typeface="+mn-cs"/>
              </a:rPr>
              <a:t>Utilbørlig: som strider mot det som er rett og rimelig (eller mot ærbarhet), kritikkverdig. U</a:t>
            </a:r>
            <a:r>
              <a:rPr lang="nb-NO" sz="1200" dirty="0">
                <a:effectLst/>
                <a:latin typeface="+mn-lt"/>
              </a:rPr>
              <a:t>tilbørlig opptreden er en rettslig standard (</a:t>
            </a:r>
            <a:r>
              <a:rPr lang="nb-NO" sz="1200" b="0" kern="1200" dirty="0">
                <a:solidFill>
                  <a:schemeClr val="tx1"/>
                </a:solidFill>
                <a:effectLst/>
                <a:latin typeface="+mn-lt"/>
                <a:ea typeface="+mn-ea"/>
                <a:cs typeface="+mn-cs"/>
              </a:rPr>
              <a:t>normer utenfor begrepet selv er avgjørende for hvordan begrepet skal tolkes og anvendes) </a:t>
            </a:r>
            <a:r>
              <a:rPr lang="nb-NO" sz="1200" dirty="0">
                <a:effectLst/>
                <a:latin typeface="+mn-lt"/>
              </a:rPr>
              <a:t>som endrer seg i takt med samfunnsutviklingen.</a:t>
            </a:r>
            <a:endParaRPr lang="nb-NO" sz="1200" dirty="0">
              <a:latin typeface="+mn-lt"/>
            </a:endParaRPr>
          </a:p>
        </p:txBody>
      </p:sp>
      <p:sp>
        <p:nvSpPr>
          <p:cNvPr id="4" name="Plassholder for lysbildenummer 3"/>
          <p:cNvSpPr>
            <a:spLocks noGrp="1"/>
          </p:cNvSpPr>
          <p:nvPr>
            <p:ph type="sldNum" sz="quarter" idx="5"/>
          </p:nvPr>
        </p:nvSpPr>
        <p:spPr/>
        <p:txBody>
          <a:bodyPr/>
          <a:lstStyle/>
          <a:p>
            <a:fld id="{D3EEB5FC-F5C0-4EDC-86CE-4ABBFA585199}" type="slidenum">
              <a:rPr lang="en-US" smtClean="0"/>
              <a:t>10</a:t>
            </a:fld>
            <a:endParaRPr lang="en-US"/>
          </a:p>
        </p:txBody>
      </p:sp>
    </p:spTree>
    <p:extLst>
      <p:ext uri="{BB962C8B-B14F-4D97-AF65-F5344CB8AC3E}">
        <p14:creationId xmlns:p14="http://schemas.microsoft.com/office/powerpoint/2010/main" val="2149424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dirty="0">
                <a:effectLst/>
                <a:latin typeface="+mn-lt"/>
              </a:rPr>
              <a:t>«Ofte er de psykososiale arbeidsbetingelsene en </a:t>
            </a:r>
            <a:r>
              <a:rPr lang="nb-NO" sz="1200" b="0" i="1" dirty="0">
                <a:effectLst/>
                <a:latin typeface="+mn-lt"/>
              </a:rPr>
              <a:t>konsekvens av hvordan arbeidet er organisert, ledet og tilrettelagt»</a:t>
            </a:r>
            <a:r>
              <a:rPr lang="nb-NO" sz="1200" b="0" i="0" dirty="0">
                <a:effectLst/>
                <a:latin typeface="+mn-lt"/>
              </a:rPr>
              <a:t>.</a:t>
            </a:r>
            <a:endParaRPr lang="nb-NO" sz="1200" b="0" dirty="0">
              <a:effectLst/>
              <a:latin typeface="+mn-lt"/>
              <a:ea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D3EEB5FC-F5C0-4EDC-86CE-4ABBFA585199}" type="slidenum">
              <a:rPr lang="en-US" smtClean="0"/>
              <a:t>11</a:t>
            </a:fld>
            <a:endParaRPr lang="en-US"/>
          </a:p>
        </p:txBody>
      </p:sp>
    </p:spTree>
    <p:extLst>
      <p:ext uri="{BB962C8B-B14F-4D97-AF65-F5344CB8AC3E}">
        <p14:creationId xmlns:p14="http://schemas.microsoft.com/office/powerpoint/2010/main" val="1780672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i="0" dirty="0">
              <a:effectLst/>
              <a:latin typeface="+mn-lt"/>
            </a:endParaRPr>
          </a:p>
        </p:txBody>
      </p:sp>
      <p:sp>
        <p:nvSpPr>
          <p:cNvPr id="4" name="Plassholder for lysbildenummer 3"/>
          <p:cNvSpPr>
            <a:spLocks noGrp="1"/>
          </p:cNvSpPr>
          <p:nvPr>
            <p:ph type="sldNum" sz="quarter" idx="5"/>
          </p:nvPr>
        </p:nvSpPr>
        <p:spPr/>
        <p:txBody>
          <a:bodyPr/>
          <a:lstStyle/>
          <a:p>
            <a:fld id="{D3EEB5FC-F5C0-4EDC-86CE-4ABBFA585199}" type="slidenum">
              <a:rPr lang="en-US" smtClean="0"/>
              <a:t>12</a:t>
            </a:fld>
            <a:endParaRPr lang="en-US"/>
          </a:p>
        </p:txBody>
      </p:sp>
    </p:spTree>
    <p:extLst>
      <p:ext uri="{BB962C8B-B14F-4D97-AF65-F5344CB8AC3E}">
        <p14:creationId xmlns:p14="http://schemas.microsoft.com/office/powerpoint/2010/main" val="1572194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D682A-DADD-F82E-AE32-96BDB9CA103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58F6F71-F66A-4A74-56DA-8733F673BA20}"/>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6857033-386C-56D6-6290-2E0157A9C55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latin typeface="+mn-lt"/>
            </a:endParaRPr>
          </a:p>
        </p:txBody>
      </p:sp>
      <p:sp>
        <p:nvSpPr>
          <p:cNvPr id="4" name="Plassholder for lysbildenummer 3">
            <a:extLst>
              <a:ext uri="{FF2B5EF4-FFF2-40B4-BE49-F238E27FC236}">
                <a16:creationId xmlns:a16="http://schemas.microsoft.com/office/drawing/2014/main" id="{16420D00-FFCE-837B-7FCF-5822E67D11A9}"/>
              </a:ext>
            </a:extLst>
          </p:cNvPr>
          <p:cNvSpPr>
            <a:spLocks noGrp="1"/>
          </p:cNvSpPr>
          <p:nvPr>
            <p:ph type="sldNum" sz="quarter" idx="5"/>
          </p:nvPr>
        </p:nvSpPr>
        <p:spPr/>
        <p:txBody>
          <a:bodyPr/>
          <a:lstStyle/>
          <a:p>
            <a:fld id="{D3EEB5FC-F5C0-4EDC-86CE-4ABBFA585199}" type="slidenum">
              <a:rPr lang="en-US" smtClean="0"/>
              <a:t>13</a:t>
            </a:fld>
            <a:endParaRPr lang="en-US"/>
          </a:p>
        </p:txBody>
      </p:sp>
    </p:spTree>
    <p:extLst>
      <p:ext uri="{BB962C8B-B14F-4D97-AF65-F5344CB8AC3E}">
        <p14:creationId xmlns:p14="http://schemas.microsoft.com/office/powerpoint/2010/main" val="616140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A6265-B812-29C8-20AD-F49AE426FCC0}"/>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BA1D7BA-1075-4F69-7CF8-C94B00C65E4F}"/>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410FFC99-689E-9215-7343-5CE065E5452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I et arbeidsmiljø finner man typisk både risikofaktorer og beskyttende faktorer. De beskyttende faktorene bidrar til å dempe den negative virkning som risikofaktorer kan ha på helse, trivsel og produktivitet.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p>
            <a:r>
              <a:rPr lang="nb-NO" sz="1200" dirty="0"/>
              <a:t>Et systematisk arbeid rettet mot organisatoriske og psykososiale arbeidsmiljøfaktorer innebærer både å fremme positive og beskyttende faktorer (</a:t>
            </a:r>
            <a:r>
              <a:rPr lang="nb-NO" sz="1200" b="1" i="1" dirty="0"/>
              <a:t>positive utfordringer, meningsfullt arbeid, medbestemmelse og sosial støtte, anerkjennelse og belønning, støttende, bemyndigende og rettferdig ledelse</a:t>
            </a:r>
            <a:r>
              <a:rPr lang="nb-NO" sz="1200" dirty="0"/>
              <a:t>) og å redusere forekomsten av mulige risikofaktorer (stort arbeidspress kombinert med lav kontroll, lange arbeidsuker, ugunstige arbeidstidsordninger, usikkerhet knyttet til endringer og omstillinger samt vold, mobbing og trakassering). </a:t>
            </a:r>
          </a:p>
          <a:p>
            <a:endParaRPr lang="nb-NO" sz="1200" dirty="0"/>
          </a:p>
          <a:p>
            <a:endParaRPr lang="nb-NO" dirty="0"/>
          </a:p>
        </p:txBody>
      </p:sp>
      <p:sp>
        <p:nvSpPr>
          <p:cNvPr id="4" name="Plassholder for lysbildenummer 3">
            <a:extLst>
              <a:ext uri="{FF2B5EF4-FFF2-40B4-BE49-F238E27FC236}">
                <a16:creationId xmlns:a16="http://schemas.microsoft.com/office/drawing/2014/main" id="{DA649D47-DA5C-C4ED-AC96-0FAB182A0FCD}"/>
              </a:ext>
            </a:extLst>
          </p:cNvPr>
          <p:cNvSpPr>
            <a:spLocks noGrp="1"/>
          </p:cNvSpPr>
          <p:nvPr>
            <p:ph type="sldNum" sz="quarter" idx="5"/>
          </p:nvPr>
        </p:nvSpPr>
        <p:spPr/>
        <p:txBody>
          <a:bodyPr/>
          <a:lstStyle/>
          <a:p>
            <a:fld id="{D3EEB5FC-F5C0-4EDC-86CE-4ABBFA585199}" type="slidenum">
              <a:rPr lang="en-US" smtClean="0"/>
              <a:t>14</a:t>
            </a:fld>
            <a:endParaRPr lang="en-US"/>
          </a:p>
        </p:txBody>
      </p:sp>
    </p:spTree>
    <p:extLst>
      <p:ext uri="{BB962C8B-B14F-4D97-AF65-F5344CB8AC3E}">
        <p14:creationId xmlns:p14="http://schemas.microsoft.com/office/powerpoint/2010/main" val="3784536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57E47-A525-EE29-70DA-8FE7C0A6EC8A}"/>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F7F0DDC-6F30-90FB-F2BF-8EA56063FF02}"/>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F408E7F-F12B-AD7C-3AF5-026E0D0E3698}"/>
              </a:ext>
            </a:extLst>
          </p:cNvPr>
          <p:cNvSpPr>
            <a:spLocks noGrp="1"/>
          </p:cNvSpPr>
          <p:nvPr>
            <p:ph type="body" idx="1"/>
          </p:nvPr>
        </p:nvSpPr>
        <p:spPr/>
        <p:txBody>
          <a:bodyPr/>
          <a:lstStyle/>
          <a:p>
            <a:r>
              <a:rPr lang="nb-NO" sz="1100" dirty="0"/>
              <a:t>Organisatoriske faktorer som lange arbeidstider og skiftarbeid har betydning for psykisk helse, diabetes type II og hjerte-karsykdommer, og enkelte kreftformer. </a:t>
            </a:r>
          </a:p>
          <a:p>
            <a:endParaRPr lang="nb-NO" sz="1100" dirty="0"/>
          </a:p>
          <a:p>
            <a:r>
              <a:rPr lang="nb-NO" sz="1100" dirty="0"/>
              <a:t>Opplevelse av at kravene</a:t>
            </a:r>
            <a:r>
              <a:rPr lang="nb-NO" sz="1100" baseline="0" dirty="0"/>
              <a:t> på jobben går utover privatlivet</a:t>
            </a:r>
          </a:p>
          <a:p>
            <a:r>
              <a:rPr lang="nb-NO" sz="1100" dirty="0"/>
              <a:t>Opplevelse av trygg ansettelse</a:t>
            </a:r>
          </a:p>
          <a:p>
            <a:r>
              <a:rPr lang="nb-NO" sz="1100" dirty="0"/>
              <a:t>Endringer</a:t>
            </a:r>
            <a:r>
              <a:rPr lang="nb-NO" sz="1100" baseline="0" dirty="0"/>
              <a:t> i </a:t>
            </a:r>
            <a:r>
              <a:rPr lang="nb-NO" sz="1100" dirty="0"/>
              <a:t>bemanning eller organisering av arbeidet som er motivert</a:t>
            </a:r>
            <a:r>
              <a:rPr lang="nb-NO" sz="1100" baseline="0" dirty="0"/>
              <a:t> eller </a:t>
            </a:r>
            <a:r>
              <a:rPr lang="nb-NO" sz="1100" dirty="0"/>
              <a:t>styrt ut fra ytre hendelser eller kortsiktige behov.</a:t>
            </a:r>
          </a:p>
          <a:p>
            <a:endParaRPr lang="nb-NO"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Norge er blant landene som har høyest forekomst av organisatoriske endringer i arbeidslivet, som innføring av nye prosesser, ny teknologi eller vesentlige omstruktureringer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0" dirty="0">
                <a:solidFill>
                  <a:srgbClr val="333333"/>
                </a:solidFill>
                <a:effectLst/>
                <a:latin typeface="aeonik"/>
              </a:rPr>
              <a:t>Er det ulike forventninger til hva som skal gjøres, og hvordan det skal gjøres, er det lett å bli usikker. Når vi får motstridende krav fra forskjellige personer, eller må utføre oppgaver på en måte vi ikke forstår, gjør vi naturlig nok en dårligere jobb. Dette kan føre til dårligere helse og økt sykefravær.</a:t>
            </a:r>
            <a:br>
              <a:rPr lang="nb-NO" sz="1100" b="0" i="0" dirty="0">
                <a:solidFill>
                  <a:srgbClr val="333333"/>
                </a:solidFill>
                <a:effectLst/>
                <a:latin typeface="aeonik"/>
              </a:rPr>
            </a:br>
            <a:br>
              <a:rPr lang="nb-NO" sz="1100" b="0" i="0" dirty="0">
                <a:solidFill>
                  <a:srgbClr val="333333"/>
                </a:solidFill>
                <a:effectLst/>
                <a:latin typeface="aeonik"/>
              </a:rPr>
            </a:br>
            <a:r>
              <a:rPr lang="nb-NO" sz="1100" b="0" i="0" dirty="0">
                <a:solidFill>
                  <a:srgbClr val="333333"/>
                </a:solidFill>
                <a:effectLst/>
                <a:latin typeface="aeonik"/>
              </a:rPr>
              <a:t>Hvis ledelsen og de ansatte avklarer forventningene sammen, vil det bidra til et arbeidsmiljø der alle vet hva som gjelder. Da blir det lettere å gjøre en god jobb.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i="0" dirty="0">
              <a:solidFill>
                <a:srgbClr val="333333"/>
              </a:solidFill>
              <a:effectLst/>
              <a:latin typeface="aeoni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 lav kontroll, det vil si en arbeidssituasjon hvor man opplever liten grad av selvbestemmelse og innflytelse over egne arbeidsoppgaver og arbeidsmåter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 høye jobbkrav, det vil si en arbeidssituasjon som består av tidspress og krav til effektivitet, alene eller i kombinasjon med lav kontroll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 høyt nivå av rollekonflikter, det vil si en arbeidssituasjon hvor man opplever at man ofte må forholde seg til forventninger og krav som er motstridende og vanskelige å forene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 høye emosjonelle krav, det vil si en arbeidssituasjon som innebærer direkte kontakt med kunder, klienter og pasienter, og hvor man må forholde seg til følelser som sinne, sorg, fortvilelse, oppgitthet eller liknende. I hvilken</a:t>
            </a:r>
            <a:r>
              <a:rPr lang="nb-NO" sz="1100" baseline="0" dirty="0"/>
              <a:t> grad man må forholde seg til sterke følelser – og i hvilken grad må skjule egne følelser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 innsats–belønning-ubalanse, det vil si en opplevelse av ubalanse mellom den innsatsen man legger i arbeidet, og den belønningen man mottar i form av anerkjennelse eller lønn </a:t>
            </a:r>
          </a:p>
          <a:p>
            <a:pPr marL="0" indent="0">
              <a:buNone/>
            </a:pPr>
            <a:r>
              <a:rPr lang="nb-NO" sz="1100" dirty="0"/>
              <a:t>● relasjonell urettferdighet, det vil si en opplevelse av at man blir behandlet urettferdig av autoritetspersoner i organisasjonen </a:t>
            </a:r>
          </a:p>
          <a:p>
            <a:pPr marL="0" indent="0">
              <a:buNone/>
            </a:pPr>
            <a:r>
              <a:rPr lang="nb-NO" sz="1100" dirty="0"/>
              <a:t>● lav sosial støtte, det vil si manglende hjelp og støtte fra kolleger og leder i sammenheng med jobbutførelsen </a:t>
            </a:r>
          </a:p>
          <a:p>
            <a:pPr marL="0" indent="0">
              <a:buNone/>
            </a:pPr>
            <a:r>
              <a:rPr lang="nb-NO" sz="1100" dirty="0"/>
              <a:t>● jobbusikkerhet, det vil si opplevelsen av å stå i fare for å miste jobben av grunner som nedlegging, innskrenking eller andre årsaker som at man er midlertidig ansatt </a:t>
            </a:r>
          </a:p>
          <a:p>
            <a:pPr marL="0" indent="0">
              <a:buNone/>
            </a:pPr>
            <a:r>
              <a:rPr lang="nb-NO" sz="1100" dirty="0"/>
              <a:t>● mobbing, det vil si vedvarende negative handlinger mot ett eller flere individer som, reelt eller opplevd, er underlegne i den aktuelle situasjonen</a:t>
            </a:r>
          </a:p>
          <a:p>
            <a:endParaRPr lang="nb-NO" sz="1100" dirty="0"/>
          </a:p>
          <a:p>
            <a:endParaRPr lang="nb-NO" sz="11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endParaRPr lang="nb-NO" sz="1100" dirty="0"/>
          </a:p>
          <a:p>
            <a:endParaRPr lang="nb-NO" sz="1100" dirty="0"/>
          </a:p>
        </p:txBody>
      </p:sp>
      <p:sp>
        <p:nvSpPr>
          <p:cNvPr id="4" name="Plassholder for lysbildenummer 3">
            <a:extLst>
              <a:ext uri="{FF2B5EF4-FFF2-40B4-BE49-F238E27FC236}">
                <a16:creationId xmlns:a16="http://schemas.microsoft.com/office/drawing/2014/main" id="{230609D1-AB38-D696-2FD3-9635F1538F4E}"/>
              </a:ext>
            </a:extLst>
          </p:cNvPr>
          <p:cNvSpPr>
            <a:spLocks noGrp="1"/>
          </p:cNvSpPr>
          <p:nvPr>
            <p:ph type="sldNum" sz="quarter" idx="5"/>
          </p:nvPr>
        </p:nvSpPr>
        <p:spPr/>
        <p:txBody>
          <a:bodyPr/>
          <a:lstStyle/>
          <a:p>
            <a:fld id="{D3EEB5FC-F5C0-4EDC-86CE-4ABBFA585199}" type="slidenum">
              <a:rPr lang="en-US" smtClean="0"/>
              <a:t>15</a:t>
            </a:fld>
            <a:endParaRPr lang="en-US"/>
          </a:p>
        </p:txBody>
      </p:sp>
    </p:spTree>
    <p:extLst>
      <p:ext uri="{BB962C8B-B14F-4D97-AF65-F5344CB8AC3E}">
        <p14:creationId xmlns:p14="http://schemas.microsoft.com/office/powerpoint/2010/main" val="3763462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78A11-CA2F-83E9-D08C-572DB2D32992}"/>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4CB36045-9472-F242-72D8-795C7B27C975}"/>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759ABACC-06C6-A9D8-A9CB-1EF04C5F6F64}"/>
              </a:ext>
            </a:extLst>
          </p:cNvPr>
          <p:cNvSpPr>
            <a:spLocks noGrp="1"/>
          </p:cNvSpPr>
          <p:nvPr>
            <p:ph type="body" idx="1"/>
          </p:nvPr>
        </p:nvSpPr>
        <p:spPr/>
        <p:txBody>
          <a:bodyPr/>
          <a:lstStyle/>
          <a:p>
            <a:r>
              <a:rPr lang="nb-NO" sz="1100" baseline="0" dirty="0"/>
              <a:t>Selvbestemmelse både på egen jobbutførelse og innflytelse på beslutninger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Kontroll - over egen arbeidssituasjon (tempo, prosedyre, rekkefølge, pauser, sosiale interaksjoner, arbeid/fritid) og arbeidstid</a:t>
            </a:r>
          </a:p>
          <a:p>
            <a:r>
              <a:rPr lang="nb-NO" sz="1100" baseline="0" dirty="0"/>
              <a:t>Opplevelse av at egne ferdigheter er nyttige i jobben – og meningsfull og positivt utfordrende arbeidssituasjon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Organisatoriske rettferdighet: – virksomheten har rettferdige systemer. Hvorvidt ansatte oppfatter</a:t>
            </a:r>
            <a:r>
              <a:rPr lang="nb-NO" sz="1100" baseline="0" dirty="0"/>
              <a:t> at organisasjonen de jobber i har rettferdige prosedyrer og systemer – samt opplevelse av å bli behandla rettferdig av autoritetspersoner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endParaRPr lang="nb-NO" sz="1100" baseline="0" dirty="0"/>
          </a:p>
          <a:p>
            <a:endParaRPr lang="nb-NO" sz="1100" dirty="0"/>
          </a:p>
          <a:p>
            <a:endParaRPr lang="nb-NO" sz="1100" baseline="0" dirty="0"/>
          </a:p>
          <a:p>
            <a:endParaRPr lang="nb-NO" sz="1100" dirty="0"/>
          </a:p>
        </p:txBody>
      </p:sp>
      <p:sp>
        <p:nvSpPr>
          <p:cNvPr id="4" name="Plassholder for lysbildenummer 3">
            <a:extLst>
              <a:ext uri="{FF2B5EF4-FFF2-40B4-BE49-F238E27FC236}">
                <a16:creationId xmlns:a16="http://schemas.microsoft.com/office/drawing/2014/main" id="{A085B73A-810C-F2D7-3AE8-4E293526E6A7}"/>
              </a:ext>
            </a:extLst>
          </p:cNvPr>
          <p:cNvSpPr>
            <a:spLocks noGrp="1"/>
          </p:cNvSpPr>
          <p:nvPr>
            <p:ph type="sldNum" sz="quarter" idx="5"/>
          </p:nvPr>
        </p:nvSpPr>
        <p:spPr/>
        <p:txBody>
          <a:bodyPr/>
          <a:lstStyle/>
          <a:p>
            <a:fld id="{D3EEB5FC-F5C0-4EDC-86CE-4ABBFA585199}" type="slidenum">
              <a:rPr lang="en-US" smtClean="0"/>
              <a:t>16</a:t>
            </a:fld>
            <a:endParaRPr lang="en-US"/>
          </a:p>
        </p:txBody>
      </p:sp>
    </p:spTree>
    <p:extLst>
      <p:ext uri="{BB962C8B-B14F-4D97-AF65-F5344CB8AC3E}">
        <p14:creationId xmlns:p14="http://schemas.microsoft.com/office/powerpoint/2010/main" val="2090151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8C3D2-3655-FDB7-A04B-FB21C93923A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4C909EB-3BFF-FCDE-DA22-22EA78DD7F5C}"/>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0A7E3A26-5054-9985-3388-13AB35E6272B}"/>
              </a:ext>
            </a:extLst>
          </p:cNvPr>
          <p:cNvSpPr>
            <a:spLocks noGrp="1"/>
          </p:cNvSpPr>
          <p:nvPr>
            <p:ph type="body" idx="1"/>
          </p:nvPr>
        </p:nvSpPr>
        <p:spPr/>
        <p:txBody>
          <a:bodyPr/>
          <a:lstStyle/>
          <a:p>
            <a:endParaRPr lang="nb-NO" sz="1100" dirty="0"/>
          </a:p>
        </p:txBody>
      </p:sp>
      <p:sp>
        <p:nvSpPr>
          <p:cNvPr id="4" name="Plassholder for lysbildenummer 3">
            <a:extLst>
              <a:ext uri="{FF2B5EF4-FFF2-40B4-BE49-F238E27FC236}">
                <a16:creationId xmlns:a16="http://schemas.microsoft.com/office/drawing/2014/main" id="{23F292C6-5C78-E298-E71B-39F48707DAB0}"/>
              </a:ext>
            </a:extLst>
          </p:cNvPr>
          <p:cNvSpPr>
            <a:spLocks noGrp="1"/>
          </p:cNvSpPr>
          <p:nvPr>
            <p:ph type="sldNum" sz="quarter" idx="5"/>
          </p:nvPr>
        </p:nvSpPr>
        <p:spPr/>
        <p:txBody>
          <a:bodyPr/>
          <a:lstStyle/>
          <a:p>
            <a:fld id="{D3EEB5FC-F5C0-4EDC-86CE-4ABBFA585199}" type="slidenum">
              <a:rPr lang="en-US" smtClean="0"/>
              <a:t>17</a:t>
            </a:fld>
            <a:endParaRPr lang="en-US"/>
          </a:p>
        </p:txBody>
      </p:sp>
    </p:spTree>
    <p:extLst>
      <p:ext uri="{BB962C8B-B14F-4D97-AF65-F5344CB8AC3E}">
        <p14:creationId xmlns:p14="http://schemas.microsoft.com/office/powerpoint/2010/main" val="2054708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3EEB5FC-F5C0-4EDC-86CE-4ABBFA585199}" type="slidenum">
              <a:rPr lang="en-US" smtClean="0"/>
              <a:t>19</a:t>
            </a:fld>
            <a:endParaRPr lang="en-US"/>
          </a:p>
        </p:txBody>
      </p:sp>
    </p:spTree>
    <p:extLst>
      <p:ext uri="{BB962C8B-B14F-4D97-AF65-F5344CB8AC3E}">
        <p14:creationId xmlns:p14="http://schemas.microsoft.com/office/powerpoint/2010/main" val="225679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dirty="0">
              <a:effectLst/>
              <a:latin typeface="Calibri" panose="020F0502020204030204" pitchFamily="34" charset="0"/>
              <a:ea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D3EEB5FC-F5C0-4EDC-86CE-4ABBFA585199}" type="slidenum">
              <a:rPr lang="en-US" smtClean="0"/>
              <a:t>20</a:t>
            </a:fld>
            <a:endParaRPr lang="en-US"/>
          </a:p>
        </p:txBody>
      </p:sp>
    </p:spTree>
    <p:extLst>
      <p:ext uri="{BB962C8B-B14F-4D97-AF65-F5344CB8AC3E}">
        <p14:creationId xmlns:p14="http://schemas.microsoft.com/office/powerpoint/2010/main" val="731401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l">
              <a:buNone/>
            </a:pPr>
            <a:endParaRPr lang="nb-NO" dirty="0"/>
          </a:p>
        </p:txBody>
      </p:sp>
      <p:sp>
        <p:nvSpPr>
          <p:cNvPr id="4" name="Plassholder for lysbildenummer 3"/>
          <p:cNvSpPr>
            <a:spLocks noGrp="1"/>
          </p:cNvSpPr>
          <p:nvPr>
            <p:ph type="sldNum" sz="quarter" idx="5"/>
          </p:nvPr>
        </p:nvSpPr>
        <p:spPr/>
        <p:txBody>
          <a:bodyPr/>
          <a:lstStyle/>
          <a:p>
            <a:fld id="{D3EEB5FC-F5C0-4EDC-86CE-4ABBFA585199}" type="slidenum">
              <a:rPr lang="en-US" smtClean="0"/>
              <a:t>2</a:t>
            </a:fld>
            <a:endParaRPr lang="en-US"/>
          </a:p>
        </p:txBody>
      </p:sp>
    </p:spTree>
    <p:extLst>
      <p:ext uri="{BB962C8B-B14F-4D97-AF65-F5344CB8AC3E}">
        <p14:creationId xmlns:p14="http://schemas.microsoft.com/office/powerpoint/2010/main" val="1406461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effectLst/>
              </a:rPr>
              <a:t>2) Verneombudet skal særlig påse:</a:t>
            </a:r>
            <a:endParaRPr lang="nb-NO"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effectLst/>
              </a:rPr>
              <a:t>a. at maskiner, tekniske innretninger, kjemiske stoffer og arbeidsprosesser ikke utsetter arbeidstakerne for fare,</a:t>
            </a:r>
            <a:endParaRPr lang="nb-NO"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effectLst/>
              </a:rPr>
              <a:t>b. at verneinnretninger og personlig verneutstyr er til stede i passende antall, at det er lett tilgjengelig og i forsvarlig stand,</a:t>
            </a:r>
            <a:endParaRPr lang="nb-NO"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effectLst/>
              </a:rPr>
              <a:t>c. at arbeidstakerne får den nødvendige instruksjon, øvelse og opplæring,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effectLst/>
              </a:rPr>
              <a:t>d. at arbeidet ellers er tilrettelagt slik at arbeidstakerne kan utføre arbeidet på helse- og sikkerhetsmessig forsvarlig måte,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effectLst/>
              </a:rPr>
              <a:t>e. at meldinger om arbeidsulykker mv. i henhold til </a:t>
            </a:r>
            <a:r>
              <a:rPr lang="nb-NO" sz="1200" u="none" strike="noStrike" kern="1200" dirty="0">
                <a:solidFill>
                  <a:schemeClr val="tx1"/>
                </a:solidFill>
                <a:effectLst/>
                <a:latin typeface="+mn-lt"/>
                <a:ea typeface="+mn-ea"/>
                <a:cs typeface="+mn-cs"/>
                <a:hlinkClick r:id="rId3"/>
              </a:rPr>
              <a:t>§ 5-2</a:t>
            </a:r>
            <a:r>
              <a:rPr lang="nb-NO" dirty="0">
                <a:effectLst/>
              </a:rPr>
              <a:t> blir sendt,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effectLst/>
              </a:rPr>
              <a:t>f. at arbeidstakernes psykososiale arbeidsmiljø er ivaretatt</a:t>
            </a:r>
            <a:endParaRPr lang="nb-NO" b="1" dirty="0"/>
          </a:p>
        </p:txBody>
      </p:sp>
      <p:sp>
        <p:nvSpPr>
          <p:cNvPr id="4" name="Plassholder for lysbildenummer 3"/>
          <p:cNvSpPr>
            <a:spLocks noGrp="1"/>
          </p:cNvSpPr>
          <p:nvPr>
            <p:ph type="sldNum" sz="quarter" idx="5"/>
          </p:nvPr>
        </p:nvSpPr>
        <p:spPr/>
        <p:txBody>
          <a:bodyPr/>
          <a:lstStyle/>
          <a:p>
            <a:fld id="{D3EEB5FC-F5C0-4EDC-86CE-4ABBFA585199}" type="slidenum">
              <a:rPr lang="en-US" smtClean="0"/>
              <a:t>21</a:t>
            </a:fld>
            <a:endParaRPr lang="en-US"/>
          </a:p>
        </p:txBody>
      </p:sp>
    </p:spTree>
    <p:extLst>
      <p:ext uri="{BB962C8B-B14F-4D97-AF65-F5344CB8AC3E}">
        <p14:creationId xmlns:p14="http://schemas.microsoft.com/office/powerpoint/2010/main" val="2630957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Hvilke arbeidsprosesser har dere, hva slags arbeidsoppgaver skal utføres, og hvem skal de utføres av?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 Hvilke ulykkes- og helsefarer kan være forbundet med arbeidet?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 Hva viser forskningen at vi må være spesielt oppmerksomme på? Gjelder det hos oss?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 Hvilke kilder har dere fra før? Arbeidsmiljøkartlegginger, medarbeidersamtaler, mm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 Formelle / uformelle møtepunkter – hva oppleves som belastende?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 Hvilke avvik har blitt meldt? </a:t>
            </a:r>
          </a:p>
          <a:p>
            <a:endParaRPr lang="nb-NO" dirty="0"/>
          </a:p>
        </p:txBody>
      </p:sp>
      <p:sp>
        <p:nvSpPr>
          <p:cNvPr id="4" name="Plassholder for lysbildenummer 3"/>
          <p:cNvSpPr>
            <a:spLocks noGrp="1"/>
          </p:cNvSpPr>
          <p:nvPr>
            <p:ph type="sldNum" sz="quarter" idx="5"/>
          </p:nvPr>
        </p:nvSpPr>
        <p:spPr/>
        <p:txBody>
          <a:bodyPr/>
          <a:lstStyle/>
          <a:p>
            <a:fld id="{D3EEB5FC-F5C0-4EDC-86CE-4ABBFA585199}" type="slidenum">
              <a:rPr lang="en-US" smtClean="0"/>
              <a:t>22</a:t>
            </a:fld>
            <a:endParaRPr lang="en-US"/>
          </a:p>
        </p:txBody>
      </p:sp>
    </p:spTree>
    <p:extLst>
      <p:ext uri="{BB962C8B-B14F-4D97-AF65-F5344CB8AC3E}">
        <p14:creationId xmlns:p14="http://schemas.microsoft.com/office/powerpoint/2010/main" val="618688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lnSpc>
                <a:spcPct val="150000"/>
              </a:lnSpc>
            </a:pPr>
            <a:r>
              <a:rPr lang="nb-NO" sz="1400" b="1" dirty="0">
                <a:effectLst/>
              </a:rPr>
              <a:t>Risikovurdering av det psykososiale arbeidsmiljøet</a:t>
            </a:r>
          </a:p>
          <a:p>
            <a:pPr rtl="0">
              <a:lnSpc>
                <a:spcPct val="150000"/>
              </a:lnSpc>
            </a:pPr>
            <a:r>
              <a:rPr lang="nb-NO" sz="1400" dirty="0"/>
              <a:t>p</a:t>
            </a:r>
            <a:r>
              <a:rPr lang="nb-NO" sz="1400" dirty="0">
                <a:effectLst/>
              </a:rPr>
              <a:t>å </a:t>
            </a:r>
            <a:r>
              <a:rPr lang="nb-NO" sz="1400" b="1" dirty="0">
                <a:solidFill>
                  <a:srgbClr val="1FA182"/>
                </a:solidFill>
                <a:effectLst/>
              </a:rPr>
              <a:t>grunnlag av kartleggingen </a:t>
            </a:r>
            <a:r>
              <a:rPr lang="nb-NO" sz="1400" dirty="0">
                <a:effectLst/>
              </a:rPr>
              <a:t>skal arbeidsgiveren vurdere risikoen for skadelig påvirkning på arbeidstakernes helse, sikkerhet eller velferd på kort og lang sikt</a:t>
            </a:r>
          </a:p>
          <a:p>
            <a:pPr rtl="0">
              <a:lnSpc>
                <a:spcPct val="150000"/>
              </a:lnSpc>
            </a:pPr>
            <a:r>
              <a:rPr lang="nb-NO" sz="1400" dirty="0">
                <a:effectLst/>
              </a:rPr>
              <a:t>arbeidsgiveren skal særlig ta hensyn til</a:t>
            </a:r>
          </a:p>
          <a:p>
            <a:pPr lvl="1">
              <a:lnSpc>
                <a:spcPct val="150000"/>
              </a:lnSpc>
            </a:pPr>
            <a:r>
              <a:rPr lang="nb-NO" sz="1400" dirty="0">
                <a:effectLst/>
              </a:rPr>
              <a:t>a. hvordan arbeidet er </a:t>
            </a:r>
            <a:r>
              <a:rPr lang="nb-NO" sz="1400" b="1" dirty="0">
                <a:solidFill>
                  <a:srgbClr val="1FA182"/>
                </a:solidFill>
                <a:effectLst/>
              </a:rPr>
              <a:t>organisert, planlagt og gjennomført</a:t>
            </a:r>
          </a:p>
          <a:p>
            <a:pPr lvl="1">
              <a:lnSpc>
                <a:spcPct val="150000"/>
              </a:lnSpc>
            </a:pPr>
            <a:r>
              <a:rPr lang="nb-NO" sz="1400" dirty="0">
                <a:effectLst/>
              </a:rPr>
              <a:t>b. faktorenes karakter og omfang, det vil si </a:t>
            </a:r>
            <a:r>
              <a:rPr lang="nb-NO" sz="1400" b="1" dirty="0">
                <a:solidFill>
                  <a:srgbClr val="1FA182"/>
                </a:solidFill>
                <a:effectLst/>
              </a:rPr>
              <a:t>alvorlighet, hyppighet, varighet </a:t>
            </a:r>
            <a:r>
              <a:rPr lang="nb-NO" sz="1400" dirty="0">
                <a:effectLst/>
              </a:rPr>
              <a:t>mv.</a:t>
            </a:r>
          </a:p>
          <a:p>
            <a:pPr lvl="1">
              <a:lnSpc>
                <a:spcPct val="150000"/>
              </a:lnSpc>
            </a:pPr>
            <a:r>
              <a:rPr lang="nb-NO" sz="1400" dirty="0">
                <a:effectLst/>
              </a:rPr>
              <a:t>c. </a:t>
            </a:r>
            <a:r>
              <a:rPr lang="nb-NO" sz="1400" b="1" dirty="0">
                <a:solidFill>
                  <a:srgbClr val="1FA182"/>
                </a:solidFill>
                <a:effectLst/>
              </a:rPr>
              <a:t>effekten av allerede iverksatte tiltak</a:t>
            </a:r>
          </a:p>
          <a:p>
            <a:pPr>
              <a:lnSpc>
                <a:spcPct val="150000"/>
              </a:lnSpc>
            </a:pPr>
            <a:r>
              <a:rPr lang="nb-NO" sz="1400" b="0" i="0" dirty="0">
                <a:effectLst/>
              </a:rPr>
              <a:t>omfatte de enkelte faktorene hver for seg, hvordan de </a:t>
            </a:r>
            <a:r>
              <a:rPr lang="nb-NO" sz="1400" b="1" i="0" dirty="0">
                <a:solidFill>
                  <a:srgbClr val="1FA182"/>
                </a:solidFill>
                <a:effectLst/>
              </a:rPr>
              <a:t>påvirker hverandre</a:t>
            </a:r>
            <a:r>
              <a:rPr lang="nb-NO" sz="1400" b="0" i="0" dirty="0">
                <a:effectLst/>
              </a:rPr>
              <a:t>, og om de samlet utgjør en risiko. </a:t>
            </a:r>
          </a:p>
          <a:p>
            <a:pPr>
              <a:lnSpc>
                <a:spcPct val="150000"/>
              </a:lnSpc>
            </a:pPr>
            <a:r>
              <a:rPr lang="nb-NO" sz="1400" b="1" i="0" dirty="0">
                <a:solidFill>
                  <a:srgbClr val="1FA182"/>
                </a:solidFill>
                <a:effectLst/>
              </a:rPr>
              <a:t>i samarbeid med arbeidstakerne og deres representanter.</a:t>
            </a:r>
          </a:p>
          <a:p>
            <a:pPr>
              <a:lnSpc>
                <a:spcPct val="150000"/>
              </a:lnSpc>
            </a:pPr>
            <a:r>
              <a:rPr lang="nb-NO" sz="1400" b="0" i="0" dirty="0">
                <a:effectLst/>
              </a:rPr>
              <a:t>gjentas </a:t>
            </a:r>
            <a:r>
              <a:rPr lang="nb-NO" sz="1400" b="1" i="0" dirty="0">
                <a:solidFill>
                  <a:srgbClr val="1FA182"/>
                </a:solidFill>
                <a:effectLst/>
              </a:rPr>
              <a:t>regelmessig </a:t>
            </a:r>
            <a:r>
              <a:rPr lang="nb-NO" sz="1400" i="0" dirty="0">
                <a:effectLst/>
              </a:rPr>
              <a:t>og ved </a:t>
            </a:r>
            <a:r>
              <a:rPr lang="nb-NO" sz="1400" b="1" i="0" dirty="0">
                <a:solidFill>
                  <a:srgbClr val="1FA182"/>
                </a:solidFill>
                <a:effectLst/>
              </a:rPr>
              <a:t>endringer </a:t>
            </a:r>
            <a:r>
              <a:rPr lang="nb-NO" sz="1400" b="0" i="0" dirty="0">
                <a:effectLst/>
              </a:rPr>
              <a:t>som kan ha betydning for risikoforholdene i virksomheten</a:t>
            </a:r>
          </a:p>
          <a:p>
            <a:pPr>
              <a:lnSpc>
                <a:spcPct val="150000"/>
              </a:lnSpc>
            </a:pPr>
            <a:r>
              <a:rPr lang="nb-NO" sz="1400" b="0" i="0" dirty="0">
                <a:effectLst/>
              </a:rPr>
              <a:t>skal dokumenteres og inngå i virksomhetens </a:t>
            </a:r>
            <a:r>
              <a:rPr lang="nb-NO" sz="1400" b="1" i="0" dirty="0">
                <a:solidFill>
                  <a:srgbClr val="1FA182"/>
                </a:solidFill>
                <a:effectLst/>
              </a:rPr>
              <a:t>systematiske helse-, miljø- og sikkerhetsarbeid</a:t>
            </a:r>
            <a:endParaRPr lang="nb-NO" sz="1400" dirty="0"/>
          </a:p>
          <a:p>
            <a:endParaRPr lang="nb-NO" dirty="0"/>
          </a:p>
        </p:txBody>
      </p:sp>
      <p:sp>
        <p:nvSpPr>
          <p:cNvPr id="4" name="Plassholder for lysbildenummer 3"/>
          <p:cNvSpPr>
            <a:spLocks noGrp="1"/>
          </p:cNvSpPr>
          <p:nvPr>
            <p:ph type="sldNum" sz="quarter" idx="5"/>
          </p:nvPr>
        </p:nvSpPr>
        <p:spPr/>
        <p:txBody>
          <a:bodyPr/>
          <a:lstStyle/>
          <a:p>
            <a:fld id="{D3EEB5FC-F5C0-4EDC-86CE-4ABBFA585199}" type="slidenum">
              <a:rPr lang="en-US" smtClean="0"/>
              <a:t>23</a:t>
            </a:fld>
            <a:endParaRPr lang="en-US"/>
          </a:p>
        </p:txBody>
      </p:sp>
    </p:spTree>
    <p:extLst>
      <p:ext uri="{BB962C8B-B14F-4D97-AF65-F5344CB8AC3E}">
        <p14:creationId xmlns:p14="http://schemas.microsoft.com/office/powerpoint/2010/main" val="1988719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3EEB5FC-F5C0-4EDC-86CE-4ABBFA585199}" type="slidenum">
              <a:rPr lang="en-US" smtClean="0"/>
              <a:t>24</a:t>
            </a:fld>
            <a:endParaRPr lang="en-US"/>
          </a:p>
        </p:txBody>
      </p:sp>
    </p:spTree>
    <p:extLst>
      <p:ext uri="{BB962C8B-B14F-4D97-AF65-F5344CB8AC3E}">
        <p14:creationId xmlns:p14="http://schemas.microsoft.com/office/powerpoint/2010/main" val="3960365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3EEB5FC-F5C0-4EDC-86CE-4ABBFA585199}" type="slidenum">
              <a:rPr lang="en-US" smtClean="0"/>
              <a:t>25</a:t>
            </a:fld>
            <a:endParaRPr lang="en-US"/>
          </a:p>
        </p:txBody>
      </p:sp>
    </p:spTree>
    <p:extLst>
      <p:ext uri="{BB962C8B-B14F-4D97-AF65-F5344CB8AC3E}">
        <p14:creationId xmlns:p14="http://schemas.microsoft.com/office/powerpoint/2010/main" val="831233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effectLst/>
                <a:latin typeface="+mn-lt"/>
                <a:ea typeface="Times New Roman" panose="02020603050405020304" pitchFamily="18" charset="0"/>
              </a:rPr>
              <a:t>I opptakten til arbeidsmiljøsatsningen (IA-avtalen 2018-2022) ble det lagt ned et betydelig arbeid i å definere hva </a:t>
            </a:r>
            <a:r>
              <a:rPr lang="nb-NO" sz="1200" i="0" dirty="0">
                <a:effectLst/>
                <a:latin typeface="+mn-lt"/>
                <a:ea typeface="Times New Roman" panose="02020603050405020304" pitchFamily="18" charset="0"/>
              </a:rPr>
              <a:t>arbeidsmiljø er. De fire IA-etatene (STAMI, NAV, Arbeidstilsynet og </a:t>
            </a:r>
            <a:r>
              <a:rPr lang="nb-NO" sz="1200" i="0" dirty="0" err="1">
                <a:effectLst/>
                <a:latin typeface="+mn-lt"/>
                <a:ea typeface="Times New Roman" panose="02020603050405020304" pitchFamily="18" charset="0"/>
              </a:rPr>
              <a:t>Havtil</a:t>
            </a:r>
            <a:r>
              <a:rPr lang="nb-NO" sz="1200" i="0" dirty="0">
                <a:effectLst/>
                <a:latin typeface="+mn-lt"/>
                <a:ea typeface="Times New Roman" panose="02020603050405020304" pitchFamily="18" charset="0"/>
              </a:rPr>
              <a:t> - daværende </a:t>
            </a:r>
            <a:r>
              <a:rPr lang="nb-NO" sz="1200" i="0" dirty="0" err="1">
                <a:effectLst/>
                <a:latin typeface="+mn-lt"/>
                <a:ea typeface="Times New Roman" panose="02020603050405020304" pitchFamily="18" charset="0"/>
              </a:rPr>
              <a:t>Ptil</a:t>
            </a:r>
            <a:r>
              <a:rPr lang="nb-NO" sz="1200" i="0" dirty="0">
                <a:effectLst/>
                <a:latin typeface="+mn-lt"/>
                <a:ea typeface="Times New Roman" panose="02020603050405020304" pitchFamily="18" charset="0"/>
              </a:rPr>
              <a:t>) jobbet i samarbeid med partene frem følgende definisjon av arbeidsmiljø</a:t>
            </a:r>
          </a:p>
          <a:p>
            <a:endParaRPr lang="nb-NO" dirty="0"/>
          </a:p>
        </p:txBody>
      </p:sp>
      <p:sp>
        <p:nvSpPr>
          <p:cNvPr id="4" name="Plassholder for lysbildenummer 3"/>
          <p:cNvSpPr>
            <a:spLocks noGrp="1"/>
          </p:cNvSpPr>
          <p:nvPr>
            <p:ph type="sldNum" sz="quarter" idx="5"/>
          </p:nvPr>
        </p:nvSpPr>
        <p:spPr/>
        <p:txBody>
          <a:bodyPr/>
          <a:lstStyle/>
          <a:p>
            <a:fld id="{D3EEB5FC-F5C0-4EDC-86CE-4ABBFA585199}" type="slidenum">
              <a:rPr lang="en-US" smtClean="0"/>
              <a:t>3</a:t>
            </a:fld>
            <a:endParaRPr lang="en-US"/>
          </a:p>
        </p:txBody>
      </p:sp>
    </p:spTree>
    <p:extLst>
      <p:ext uri="{BB962C8B-B14F-4D97-AF65-F5344CB8AC3E}">
        <p14:creationId xmlns:p14="http://schemas.microsoft.com/office/powerpoint/2010/main" val="922644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3EEB5FC-F5C0-4EDC-86CE-4ABBFA585199}" type="slidenum">
              <a:rPr lang="en-US" smtClean="0"/>
              <a:t>4</a:t>
            </a:fld>
            <a:endParaRPr lang="en-US"/>
          </a:p>
        </p:txBody>
      </p:sp>
    </p:spTree>
    <p:extLst>
      <p:ext uri="{BB962C8B-B14F-4D97-AF65-F5344CB8AC3E}">
        <p14:creationId xmlns:p14="http://schemas.microsoft.com/office/powerpoint/2010/main" val="2401033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Begge deler viktig, men innsatsen for å få resultater må legges på å jobbe med arbeidsforholdene.</a:t>
            </a:r>
          </a:p>
        </p:txBody>
      </p:sp>
      <p:sp>
        <p:nvSpPr>
          <p:cNvPr id="4" name="Plassholder for lysbildenummer 3"/>
          <p:cNvSpPr>
            <a:spLocks noGrp="1"/>
          </p:cNvSpPr>
          <p:nvPr>
            <p:ph type="sldNum" sz="quarter" idx="5"/>
          </p:nvPr>
        </p:nvSpPr>
        <p:spPr/>
        <p:txBody>
          <a:bodyPr/>
          <a:lstStyle/>
          <a:p>
            <a:fld id="{D3EEB5FC-F5C0-4EDC-86CE-4ABBFA585199}" type="slidenum">
              <a:rPr lang="en-US" smtClean="0"/>
              <a:t>5</a:t>
            </a:fld>
            <a:endParaRPr lang="en-US"/>
          </a:p>
        </p:txBody>
      </p:sp>
    </p:spTree>
    <p:extLst>
      <p:ext uri="{BB962C8B-B14F-4D97-AF65-F5344CB8AC3E}">
        <p14:creationId xmlns:p14="http://schemas.microsoft.com/office/powerpoint/2010/main" val="2355218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Kunnskapen ute i virksomhetene. Hvem jobber med det. Hvem tar det opp på dagsorden. Hvordan jobber de med det.</a:t>
            </a:r>
          </a:p>
          <a:p>
            <a:endParaRPr lang="nb-NO" dirty="0"/>
          </a:p>
          <a:p>
            <a:pPr marL="171450" indent="-171450">
              <a:lnSpc>
                <a:spcPct val="110000"/>
              </a:lnSpc>
              <a:buFont typeface="Arial" panose="020B0604020202020204" pitchFamily="34" charset="0"/>
              <a:buChar char="•"/>
            </a:pPr>
            <a:r>
              <a:rPr lang="nb-NO" sz="1200" dirty="0">
                <a:cs typeface="Calibri" panose="020F0502020204030204" pitchFamily="34" charset="0"/>
              </a:rPr>
              <a:t>m</a:t>
            </a:r>
            <a:r>
              <a:rPr lang="nb-NO" sz="1200" dirty="0">
                <a:effectLst/>
                <a:cs typeface="Calibri" panose="020F0502020204030204" pitchFamily="34" charset="0"/>
              </a:rPr>
              <a:t>er på dagsorden nå enn før, men store forskjeller</a:t>
            </a:r>
          </a:p>
          <a:p>
            <a:pPr marL="171450" indent="-171450">
              <a:lnSpc>
                <a:spcPct val="110000"/>
              </a:lnSpc>
              <a:buFont typeface="Arial" panose="020B0604020202020204" pitchFamily="34" charset="0"/>
              <a:buChar char="•"/>
            </a:pPr>
            <a:r>
              <a:rPr lang="nb-NO" sz="1200" dirty="0">
                <a:cs typeface="Calibri" panose="020F0502020204030204" pitchFamily="34" charset="0"/>
              </a:rPr>
              <a:t>vanskelig med omforent forståelse – også internt i virksomhetene</a:t>
            </a:r>
          </a:p>
          <a:p>
            <a:pPr marL="171450" indent="-171450">
              <a:lnSpc>
                <a:spcPct val="110000"/>
              </a:lnSpc>
              <a:buFont typeface="Arial" panose="020B0604020202020204" pitchFamily="34" charset="0"/>
              <a:buChar char="•"/>
            </a:pPr>
            <a:r>
              <a:rPr lang="nb-NO" sz="1200" dirty="0">
                <a:effectLst/>
                <a:cs typeface="Calibri" panose="020F0502020204030204" pitchFamily="34" charset="0"/>
              </a:rPr>
              <a:t>prioriteres lite – «er viktig og burde prioriteres mer»</a:t>
            </a:r>
          </a:p>
          <a:p>
            <a:pPr marL="171450" indent="-171450">
              <a:lnSpc>
                <a:spcPct val="110000"/>
              </a:lnSpc>
              <a:buFont typeface="Arial" panose="020B0604020202020204" pitchFamily="34" charset="0"/>
              <a:buChar char="•"/>
            </a:pPr>
            <a:r>
              <a:rPr lang="nb-NO" sz="1200" dirty="0">
                <a:effectLst/>
                <a:cs typeface="Calibri" panose="020F0502020204030204" pitchFamily="34" charset="0"/>
              </a:rPr>
              <a:t>kommer først på dagsorden når det oppstår problemer </a:t>
            </a:r>
          </a:p>
          <a:p>
            <a:pPr marL="171450" indent="-171450">
              <a:lnSpc>
                <a:spcPct val="110000"/>
              </a:lnSpc>
              <a:buFont typeface="Arial" panose="020B0604020202020204" pitchFamily="34" charset="0"/>
              <a:buChar char="•"/>
            </a:pPr>
            <a:r>
              <a:rPr lang="nb-NO" sz="1200" dirty="0">
                <a:cs typeface="Calibri" panose="020F0502020204030204" pitchFamily="34" charset="0"/>
              </a:rPr>
              <a:t>forståelse av sammenheng mellom organisatoriske og psykososiale arbeidsmiljøfaktorer lite utbredt – få organisatoriske faktorer fremheves</a:t>
            </a:r>
          </a:p>
          <a:p>
            <a:pPr marL="171450" indent="-171450">
              <a:lnSpc>
                <a:spcPct val="110000"/>
              </a:lnSpc>
              <a:buFont typeface="Arial" panose="020B0604020202020204" pitchFamily="34" charset="0"/>
              <a:buChar char="•"/>
            </a:pPr>
            <a:r>
              <a:rPr lang="nb-NO" sz="1200" dirty="0">
                <a:cs typeface="Calibri" panose="020F0502020204030204" pitchFamily="34" charset="0"/>
              </a:rPr>
              <a:t>få oppgir gode psykososiale arbeidsmiljøtiltak – mye trivselstiltak og tiltak for å styrke det sosiale</a:t>
            </a:r>
          </a:p>
          <a:p>
            <a:pPr marL="171450" indent="-171450">
              <a:lnSpc>
                <a:spcPct val="110000"/>
              </a:lnSpc>
              <a:buFont typeface="Arial" panose="020B0604020202020204" pitchFamily="34" charset="0"/>
              <a:buChar char="•"/>
            </a:pPr>
            <a:r>
              <a:rPr lang="nb-NO" sz="1200" dirty="0">
                <a:cs typeface="Calibri" panose="020F0502020204030204" pitchFamily="34" charset="0"/>
              </a:rPr>
              <a:t>mange rapporterer om høye jobbkrav og tidspress, som vanskeliggjør arbeidet med tiltak</a:t>
            </a:r>
          </a:p>
          <a:p>
            <a:pPr marL="171450" indent="-171450">
              <a:lnSpc>
                <a:spcPct val="110000"/>
              </a:lnSpc>
              <a:buFont typeface="Arial" panose="020B0604020202020204" pitchFamily="34" charset="0"/>
              <a:buChar char="•"/>
            </a:pPr>
            <a:r>
              <a:rPr lang="nb-NO" sz="1200" dirty="0">
                <a:cs typeface="Calibri" panose="020F0502020204030204" pitchFamily="34" charset="0"/>
              </a:rPr>
              <a:t>noen mener de ikke har problemer med PSA – så trenger ikke jobbe med det</a:t>
            </a:r>
          </a:p>
          <a:p>
            <a:pPr marL="171450" indent="-171450">
              <a:lnSpc>
                <a:spcPct val="110000"/>
              </a:lnSpc>
              <a:buFont typeface="Arial" panose="020B0604020202020204" pitchFamily="34" charset="0"/>
              <a:buChar char="•"/>
            </a:pPr>
            <a:r>
              <a:rPr lang="nb-NO" sz="1200" dirty="0">
                <a:cs typeface="Calibri" panose="020F0502020204030204" pitchFamily="34" charset="0"/>
              </a:rPr>
              <a:t>vanskelig å finne gode tiltak som svarer ut sammensatte problemstillingene</a:t>
            </a:r>
          </a:p>
          <a:p>
            <a:pPr marL="171450" indent="-171450">
              <a:lnSpc>
                <a:spcPct val="110000"/>
              </a:lnSpc>
              <a:buFont typeface="Arial" panose="020B0604020202020204" pitchFamily="34" charset="0"/>
              <a:buChar char="•"/>
            </a:pPr>
            <a:r>
              <a:rPr lang="nb-NO" sz="1200" dirty="0">
                <a:cs typeface="Calibri" panose="020F0502020204030204" pitchFamily="34" charset="0"/>
              </a:rPr>
              <a:t>trengs kunnskap om de konkrete innholdselementene i PSA (inkluderte organisatoriske)</a:t>
            </a:r>
          </a:p>
          <a:p>
            <a:pPr marL="171450" indent="-171450">
              <a:lnSpc>
                <a:spcPct val="110000"/>
              </a:lnSpc>
              <a:buFont typeface="Arial" panose="020B0604020202020204" pitchFamily="34" charset="0"/>
              <a:buChar char="•"/>
            </a:pPr>
            <a:r>
              <a:rPr lang="nb-NO" sz="1200" dirty="0">
                <a:cs typeface="Calibri" panose="020F0502020204030204" pitchFamily="34" charset="0"/>
              </a:rPr>
              <a:t>for snever forståelse av begrepet gir for snever forståelse av hva man kan gjøre noe med</a:t>
            </a:r>
          </a:p>
          <a:p>
            <a:endParaRPr lang="nb-NO" dirty="0"/>
          </a:p>
        </p:txBody>
      </p:sp>
      <p:sp>
        <p:nvSpPr>
          <p:cNvPr id="4" name="Plassholder for lysbildenummer 3"/>
          <p:cNvSpPr>
            <a:spLocks noGrp="1"/>
          </p:cNvSpPr>
          <p:nvPr>
            <p:ph type="sldNum" sz="quarter" idx="5"/>
          </p:nvPr>
        </p:nvSpPr>
        <p:spPr/>
        <p:txBody>
          <a:bodyPr/>
          <a:lstStyle/>
          <a:p>
            <a:fld id="{D3EEB5FC-F5C0-4EDC-86CE-4ABBFA585199}" type="slidenum">
              <a:rPr lang="en-US" smtClean="0"/>
              <a:t>6</a:t>
            </a:fld>
            <a:endParaRPr lang="en-US"/>
          </a:p>
        </p:txBody>
      </p:sp>
    </p:spTree>
    <p:extLst>
      <p:ext uri="{BB962C8B-B14F-4D97-AF65-F5344CB8AC3E}">
        <p14:creationId xmlns:p14="http://schemas.microsoft.com/office/powerpoint/2010/main" val="2466512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b="0" i="0" dirty="0">
                <a:solidFill>
                  <a:srgbClr val="3D3D3D"/>
                </a:solidFill>
                <a:effectLst/>
                <a:latin typeface="Calibri" panose="020F0502020204030204" pitchFamily="34" charset="0"/>
                <a:cs typeface="Calibri" panose="020F0502020204030204" pitchFamily="34" charset="0"/>
              </a:rPr>
              <a:t>STAMI: </a:t>
            </a:r>
            <a:r>
              <a:rPr lang="nb-NO" b="0" i="1" dirty="0">
                <a:solidFill>
                  <a:srgbClr val="3D3D3D"/>
                </a:solidFill>
                <a:effectLst/>
                <a:latin typeface="Calibri" panose="020F0502020204030204" pitchFamily="34" charset="0"/>
                <a:cs typeface="Calibri" panose="020F0502020204030204" pitchFamily="34" charset="0"/>
              </a:rPr>
              <a:t>Psykologiske arbeidsfaktorer</a:t>
            </a:r>
            <a:r>
              <a:rPr lang="nb-NO" b="0" i="0" dirty="0">
                <a:solidFill>
                  <a:srgbClr val="3D3D3D"/>
                </a:solidFill>
                <a:effectLst/>
                <a:latin typeface="Calibri" panose="020F0502020204030204" pitchFamily="34" charset="0"/>
                <a:cs typeface="Calibri" panose="020F0502020204030204" pitchFamily="34" charset="0"/>
              </a:rPr>
              <a:t> handler om </a:t>
            </a:r>
            <a:r>
              <a:rPr lang="nb-NO" b="1" i="0" dirty="0">
                <a:solidFill>
                  <a:srgbClr val="3D3D3D"/>
                </a:solidFill>
                <a:effectLst/>
                <a:latin typeface="Calibri" panose="020F0502020204030204" pitchFamily="34" charset="0"/>
                <a:cs typeface="Calibri" panose="020F0502020204030204" pitchFamily="34" charset="0"/>
              </a:rPr>
              <a:t>opplevelse av arbeidssituasjon og arbeidsinnhold</a:t>
            </a:r>
            <a:r>
              <a:rPr lang="nb-NO" b="0" i="0" dirty="0">
                <a:solidFill>
                  <a:srgbClr val="3D3D3D"/>
                </a:solidFill>
                <a:effectLst/>
                <a:latin typeface="Calibri" panose="020F0502020204030204" pitchFamily="34" charset="0"/>
                <a:cs typeface="Calibri" panose="020F0502020204030204" pitchFamily="34" charset="0"/>
              </a:rPr>
              <a:t>. </a:t>
            </a:r>
            <a:r>
              <a:rPr lang="nb-NO" b="0" i="1" dirty="0">
                <a:solidFill>
                  <a:srgbClr val="3D3D3D"/>
                </a:solidFill>
                <a:effectLst/>
                <a:latin typeface="Calibri" panose="020F0502020204030204" pitchFamily="34" charset="0"/>
                <a:cs typeface="Calibri" panose="020F0502020204030204" pitchFamily="34" charset="0"/>
              </a:rPr>
              <a:t>Sosiale arbeidsfaktorer</a:t>
            </a:r>
            <a:r>
              <a:rPr lang="nb-NO" b="0" i="0" dirty="0">
                <a:solidFill>
                  <a:srgbClr val="3D3D3D"/>
                </a:solidFill>
                <a:effectLst/>
                <a:latin typeface="Calibri" panose="020F0502020204030204" pitchFamily="34" charset="0"/>
                <a:cs typeface="Calibri" panose="020F0502020204030204" pitchFamily="34" charset="0"/>
              </a:rPr>
              <a:t> handler om </a:t>
            </a:r>
            <a:r>
              <a:rPr lang="nb-NO" b="1" i="0" dirty="0">
                <a:solidFill>
                  <a:srgbClr val="3D3D3D"/>
                </a:solidFill>
                <a:effectLst/>
                <a:latin typeface="Calibri" panose="020F0502020204030204" pitchFamily="34" charset="0"/>
                <a:cs typeface="Calibri" panose="020F0502020204030204" pitchFamily="34" charset="0"/>
              </a:rPr>
              <a:t>det mellommenneskelige </a:t>
            </a:r>
            <a:r>
              <a:rPr lang="nb-NO" b="0" i="0" dirty="0">
                <a:solidFill>
                  <a:srgbClr val="3D3D3D"/>
                </a:solidFill>
                <a:effectLst/>
                <a:latin typeface="Calibri" panose="020F0502020204030204" pitchFamily="34" charset="0"/>
                <a:cs typeface="Calibri" panose="020F0502020204030204" pitchFamily="34" charset="0"/>
              </a:rPr>
              <a:t>samspillet på jobb. </a:t>
            </a:r>
          </a:p>
          <a:p>
            <a:pPr algn="l"/>
            <a:r>
              <a:rPr lang="nb-NO" b="0" i="0" dirty="0">
                <a:solidFill>
                  <a:srgbClr val="3D3D3D"/>
                </a:solidFill>
                <a:effectLst/>
                <a:latin typeface="Calibri" panose="020F0502020204030204" pitchFamily="34" charset="0"/>
                <a:cs typeface="Calibri" panose="020F0502020204030204" pitchFamily="34" charset="0"/>
              </a:rPr>
              <a:t>Samlebetegnelsen psykososialt arbeidsmiljø brukes om disse to aspektene ved arbeidet. Det psykososiale arbeidsmiljøet påvirker helse, arbeidsevne, trivsel og produktivitet.</a:t>
            </a:r>
          </a:p>
          <a:p>
            <a:endParaRPr lang="nb-NO" dirty="0"/>
          </a:p>
        </p:txBody>
      </p:sp>
      <p:sp>
        <p:nvSpPr>
          <p:cNvPr id="4" name="Plassholder for lysbildenummer 3"/>
          <p:cNvSpPr>
            <a:spLocks noGrp="1"/>
          </p:cNvSpPr>
          <p:nvPr>
            <p:ph type="sldNum" sz="quarter" idx="5"/>
          </p:nvPr>
        </p:nvSpPr>
        <p:spPr/>
        <p:txBody>
          <a:bodyPr/>
          <a:lstStyle/>
          <a:p>
            <a:fld id="{D3EEB5FC-F5C0-4EDC-86CE-4ABBFA585199}" type="slidenum">
              <a:rPr lang="en-US" smtClean="0"/>
              <a:t>7</a:t>
            </a:fld>
            <a:endParaRPr lang="en-US"/>
          </a:p>
        </p:txBody>
      </p:sp>
    </p:spTree>
    <p:extLst>
      <p:ext uri="{BB962C8B-B14F-4D97-AF65-F5344CB8AC3E}">
        <p14:creationId xmlns:p14="http://schemas.microsoft.com/office/powerpoint/2010/main" val="1725906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u="none" dirty="0" err="1"/>
              <a:t>Atil</a:t>
            </a:r>
            <a:r>
              <a:rPr lang="nb-NO" u="none" dirty="0"/>
              <a:t>: Hovedprinsipper for vernedelen av </a:t>
            </a:r>
            <a:r>
              <a:rPr lang="nb-NO" u="none" dirty="0" err="1"/>
              <a:t>aml</a:t>
            </a:r>
            <a:r>
              <a:rPr lang="nb-NO" u="none" dirty="0"/>
              <a:t>: organisatorisk arbeidsmiljøarbeid og medvirkning. Det er det viktigste for å oppnå godt arbeidsmiljø.</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«Kravet til arbeidstakermedvirkning er i seg selv en organisatorisk arbeidsbetingelse som gjennomsyrer hele arbeidsmiljøloven».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u="none" dirty="0"/>
              <a:t>Helse skulle prioriteres høyere enn økonomi.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u="none" dirty="0"/>
              <a:t>NAF (NHO) protesterte kraftig mot begrepet «fullt forsvarlig» - mente kunne bli et farlig våpen. Arbeidstakerne kunne utnytte uklarheten.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u="none" dirty="0"/>
              <a:t>NOU 2010: 1 Medvirkning og medbestemmelse i arbeidslivet: På 70-tallet flyttet fokus fra arbeidervern til arbeidsmiljø – fra individorienterte helsespørsmål til miljøproblemer på systemnivå. I 1973 tok LO-kongressen opp krav til arbeidsmiljø i Handlingsprogrammet. LO og Ap gikk sammen om felles program for bedre arbeidsmiljø. Dette var foranledningen til spranget fra arbeidervern til et videre arbeidsmiljøbegrep. </a:t>
            </a:r>
          </a:p>
          <a:p>
            <a:endParaRPr lang="nb-NO" dirty="0"/>
          </a:p>
          <a:p>
            <a:r>
              <a:rPr lang="nb-NO" dirty="0"/>
              <a:t>NOU 2010: 1: Arbeidsmiljøloven av 1977 ble betraktet som spesielt nyskapende ved at den gikk ut på en tenkning hvor vern og sikring var det sentrale målet med lovgivingen. Lovens § 12 vakte internasjonal oppmerksomhet fordi det for første gang ble reist krav om at «forholdene skal legges til rette for at arbeidstakerne gis rimelig mulighet for faglig og personlig utvikling gjennom sitt arbeid». Denne lovformuleringen har sin helt spesielle forhistorie knyttet til det tette samspillet mellom partene og norske forskningsmiljø som utviklet seg på 1960­ tallet.</a:t>
            </a:r>
          </a:p>
          <a:p>
            <a:endParaRPr lang="nb-NO" dirty="0"/>
          </a:p>
        </p:txBody>
      </p:sp>
      <p:sp>
        <p:nvSpPr>
          <p:cNvPr id="4" name="Plassholder for lysbildenummer 3"/>
          <p:cNvSpPr>
            <a:spLocks noGrp="1"/>
          </p:cNvSpPr>
          <p:nvPr>
            <p:ph type="sldNum" sz="quarter" idx="5"/>
          </p:nvPr>
        </p:nvSpPr>
        <p:spPr/>
        <p:txBody>
          <a:bodyPr/>
          <a:lstStyle/>
          <a:p>
            <a:fld id="{D3EEB5FC-F5C0-4EDC-86CE-4ABBFA585199}" type="slidenum">
              <a:rPr lang="en-US" smtClean="0"/>
              <a:t>8</a:t>
            </a:fld>
            <a:endParaRPr lang="en-US"/>
          </a:p>
        </p:txBody>
      </p:sp>
    </p:spTree>
    <p:extLst>
      <p:ext uri="{BB962C8B-B14F-4D97-AF65-F5344CB8AC3E}">
        <p14:creationId xmlns:p14="http://schemas.microsoft.com/office/powerpoint/2010/main" val="86709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i="0" kern="1200" dirty="0">
                <a:solidFill>
                  <a:schemeClr val="tx1"/>
                </a:solidFill>
                <a:effectLst/>
                <a:latin typeface="+mn-lt"/>
                <a:ea typeface="+mn-ea"/>
                <a:cs typeface="+mn-cs"/>
              </a:rPr>
              <a:t>§ 12. Tilrettelegging av arbeidet (1977)</a:t>
            </a:r>
          </a:p>
          <a:p>
            <a:endParaRPr lang="nb-NO" sz="1200" b="1"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Forarbeidene: Arbeidsutforming og arbeidsorganisasjon har tradisjonelt tatt utgangspunkt i idéer om rasjonelle løsninger og spesialisering. En tilstrebet å gjøre jobber så enkle som mulig og samtidig å foreskrive i detalj hvordan operasjonene skulle utføres. Samtidig ble det tatt for gitt at arbeidstakernes eneste interesse i arbeidet var lønnen</a:t>
            </a:r>
          </a:p>
          <a:p>
            <a:endParaRPr lang="nb-NO" sz="1200" b="0"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Allerede få år etter begynte imidlertid en omfattende kritikk å melde seg. Mye av denne kritikk sprang ut av forsøkene ved </a:t>
            </a:r>
            <a:r>
              <a:rPr lang="nb-NO" sz="1200" b="0" i="0" kern="1200" dirty="0" err="1">
                <a:solidFill>
                  <a:schemeClr val="tx1"/>
                </a:solidFill>
                <a:effectLst/>
                <a:latin typeface="+mn-lt"/>
                <a:ea typeface="+mn-ea"/>
                <a:cs typeface="+mn-cs"/>
              </a:rPr>
              <a:t>Hawthorne</a:t>
            </a:r>
            <a:r>
              <a:rPr lang="nb-NO" sz="1200" b="0" i="0" kern="1200" dirty="0">
                <a:solidFill>
                  <a:schemeClr val="tx1"/>
                </a:solidFill>
                <a:effectLst/>
                <a:latin typeface="+mn-lt"/>
                <a:ea typeface="+mn-ea"/>
                <a:cs typeface="+mn-cs"/>
              </a:rPr>
              <a:t>-fabrikkene i USA. Disse forsøkene viste at den menneskeoppfatning man bygget på var altfor snever og ensidig, idet den overså viktige menneskelige og sosiale forhold av betydning i arbeidet, f. eks. betydningen av sosiale kontakter, av arbeid i grupper, av ikke-autoritære ledelsesformer osv. I og med disse forsøkene var psykiske og sosiale forholds betydning i arbeidslivet introdusert, en problematikk som er blitt stadig mer aktuell og omfattende</a:t>
            </a:r>
          </a:p>
          <a:p>
            <a:endParaRPr lang="nb-NO" sz="1200" b="0"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Ser man på den psykologiske og sosiologiske forskningen på feltet samlet, er det lite tvilsomt at den i dag gir et særdeles godt belegg for å hevde at følgende er uheldig:</a:t>
            </a:r>
          </a:p>
          <a:p>
            <a:r>
              <a:rPr lang="nb-NO" dirty="0">
                <a:effectLst/>
              </a:rPr>
              <a:t>-Autoritær og detaljert ledelse</a:t>
            </a:r>
          </a:p>
          <a:p>
            <a:r>
              <a:rPr lang="nb-NO" dirty="0">
                <a:effectLst/>
              </a:rPr>
              <a:t>-Jobber som er så snevre at de på alvorlig måte forhindrer arbeidstakerne fra å bruke i alle fall et visst spektrum av sine totale ressurser</a:t>
            </a:r>
          </a:p>
          <a:p>
            <a:r>
              <a:rPr lang="nb-NO" dirty="0">
                <a:effectLst/>
              </a:rPr>
              <a:t>-Jobber som krever lite i form av kunnskaper, ansvar og initiativ</a:t>
            </a:r>
          </a:p>
          <a:p>
            <a:r>
              <a:rPr lang="nb-NO" dirty="0">
                <a:effectLst/>
              </a:rPr>
              <a:t>-Jobber som gir arbeidstakerne liten eller ingen mulighet for å øve innflytelse over planleggingen av arbeidet</a:t>
            </a:r>
          </a:p>
          <a:p>
            <a:r>
              <a:rPr lang="nb-NO" dirty="0">
                <a:effectLst/>
              </a:rPr>
              <a:t>-Jobber hvor den enkelte har liten eller ingen rådighet over arbeidstakt og arbeidsmetoder</a:t>
            </a:r>
          </a:p>
          <a:p>
            <a:r>
              <a:rPr lang="nb-NO" dirty="0">
                <a:effectLst/>
              </a:rPr>
              <a:t>-Jobber som gir få eller ingen muligheter for kontakt med andre som ledd i arbeidets utførelse</a:t>
            </a:r>
            <a:endParaRPr lang="nb-NO" b="1" i="0" dirty="0"/>
          </a:p>
        </p:txBody>
      </p:sp>
      <p:sp>
        <p:nvSpPr>
          <p:cNvPr id="4" name="Plassholder for lysbildenummer 3"/>
          <p:cNvSpPr>
            <a:spLocks noGrp="1"/>
          </p:cNvSpPr>
          <p:nvPr>
            <p:ph type="sldNum" sz="quarter" idx="5"/>
          </p:nvPr>
        </p:nvSpPr>
        <p:spPr/>
        <p:txBody>
          <a:bodyPr/>
          <a:lstStyle/>
          <a:p>
            <a:fld id="{D3EEB5FC-F5C0-4EDC-86CE-4ABBFA585199}" type="slidenum">
              <a:rPr lang="en-US" smtClean="0"/>
              <a:t>9</a:t>
            </a:fld>
            <a:endParaRPr lang="en-US"/>
          </a:p>
        </p:txBody>
      </p:sp>
    </p:spTree>
    <p:extLst>
      <p:ext uri="{BB962C8B-B14F-4D97-AF65-F5344CB8AC3E}">
        <p14:creationId xmlns:p14="http://schemas.microsoft.com/office/powerpoint/2010/main" val="40185924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C8A9E-48EB-4DF5-816E-2AE554F71631}"/>
              </a:ext>
            </a:extLst>
          </p:cNvPr>
          <p:cNvSpPr>
            <a:spLocks noGrp="1"/>
          </p:cNvSpPr>
          <p:nvPr>
            <p:ph type="ctrTitle"/>
          </p:nvPr>
        </p:nvSpPr>
        <p:spPr>
          <a:xfrm>
            <a:off x="1524001" y="4110603"/>
            <a:ext cx="9144000" cy="926515"/>
          </a:xfrm>
        </p:spPr>
        <p:txBody>
          <a:bodyPr anchor="b">
            <a:normAutofit/>
          </a:bodyPr>
          <a:lstStyle>
            <a:lvl1pPr algn="ctr">
              <a:defRPr sz="2800">
                <a:latin typeface="+mj-lt"/>
                <a:ea typeface="Open Sans SemiBold" panose="020B0706030804020204" pitchFamily="34" charset="0"/>
                <a:cs typeface="Open Sans SemiBold" panose="020B0706030804020204" pitchFamily="34" charset="0"/>
              </a:defRPr>
            </a:lvl1pPr>
          </a:lstStyle>
          <a:p>
            <a:r>
              <a:rPr lang="nb-NO"/>
              <a:t>Klikk for å redigere tittelstil</a:t>
            </a:r>
            <a:endParaRPr lang="nb-NO" dirty="0"/>
          </a:p>
        </p:txBody>
      </p:sp>
      <p:sp>
        <p:nvSpPr>
          <p:cNvPr id="3" name="Subtitle 2">
            <a:extLst>
              <a:ext uri="{FF2B5EF4-FFF2-40B4-BE49-F238E27FC236}">
                <a16:creationId xmlns:a16="http://schemas.microsoft.com/office/drawing/2014/main" id="{4349D727-0A59-4FCD-AE21-131BA4D362F7}"/>
              </a:ext>
            </a:extLst>
          </p:cNvPr>
          <p:cNvSpPr>
            <a:spLocks noGrp="1"/>
          </p:cNvSpPr>
          <p:nvPr>
            <p:ph type="subTitle" idx="1"/>
          </p:nvPr>
        </p:nvSpPr>
        <p:spPr>
          <a:xfrm>
            <a:off x="1524001" y="5170386"/>
            <a:ext cx="9144000" cy="626651"/>
          </a:xfrm>
        </p:spPr>
        <p:txBody>
          <a:bodyPr>
            <a:normAutofit/>
          </a:bodyPr>
          <a:lstStyle>
            <a:lvl1pPr marL="0" indent="0" algn="ctr">
              <a:buNone/>
              <a:defRPr sz="2800">
                <a:latin typeface="+mj-lt"/>
                <a:ea typeface="Open Sans Light" panose="020B0306030504020204" pitchFamily="34" charset="0"/>
                <a:cs typeface="Open Sans Light" panose="020B0306030504020204" pitchFamily="34" charset="0"/>
              </a:defRPr>
            </a:lvl1pPr>
            <a:lvl2pPr marL="627635" indent="0" algn="ctr">
              <a:buNone/>
              <a:defRPr sz="2746"/>
            </a:lvl2pPr>
            <a:lvl3pPr marL="1255270" indent="0" algn="ctr">
              <a:buNone/>
              <a:defRPr sz="2471"/>
            </a:lvl3pPr>
            <a:lvl4pPr marL="1882905" indent="0" algn="ctr">
              <a:buNone/>
              <a:defRPr sz="2196"/>
            </a:lvl4pPr>
            <a:lvl5pPr marL="2510541" indent="0" algn="ctr">
              <a:buNone/>
              <a:defRPr sz="2196"/>
            </a:lvl5pPr>
            <a:lvl6pPr marL="3138175" indent="0" algn="ctr">
              <a:buNone/>
              <a:defRPr sz="2196"/>
            </a:lvl6pPr>
            <a:lvl7pPr marL="3765810" indent="0" algn="ctr">
              <a:buNone/>
              <a:defRPr sz="2196"/>
            </a:lvl7pPr>
            <a:lvl8pPr marL="4393445" indent="0" algn="ctr">
              <a:buNone/>
              <a:defRPr sz="2196"/>
            </a:lvl8pPr>
            <a:lvl9pPr marL="5021080" indent="0" algn="ctr">
              <a:buNone/>
              <a:defRPr sz="2196"/>
            </a:lvl9pPr>
          </a:lstStyle>
          <a:p>
            <a:r>
              <a:rPr lang="nb-NO"/>
              <a:t>Klikk for å redigere undertittelstil i malen</a:t>
            </a:r>
            <a:endParaRPr lang="nb-NO" dirty="0"/>
          </a:p>
        </p:txBody>
      </p:sp>
      <p:pic>
        <p:nvPicPr>
          <p:cNvPr id="9" name="Graphic 8">
            <a:extLst>
              <a:ext uri="{FF2B5EF4-FFF2-40B4-BE49-F238E27FC236}">
                <a16:creationId xmlns:a16="http://schemas.microsoft.com/office/drawing/2014/main" id="{0FEA9374-4250-48B0-8037-777EB183A5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56436" y="1970478"/>
            <a:ext cx="2079128" cy="2071248"/>
          </a:xfrm>
          <a:prstGeom prst="rect">
            <a:avLst/>
          </a:prstGeom>
        </p:spPr>
      </p:pic>
    </p:spTree>
    <p:extLst>
      <p:ext uri="{BB962C8B-B14F-4D97-AF65-F5344CB8AC3E}">
        <p14:creationId xmlns:p14="http://schemas.microsoft.com/office/powerpoint/2010/main" val="2673762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2C57D-89C3-4A29-9FAC-D57E050C4E8A}"/>
              </a:ext>
            </a:extLst>
          </p:cNvPr>
          <p:cNvSpPr>
            <a:spLocks noGrp="1"/>
          </p:cNvSpPr>
          <p:nvPr>
            <p:ph type="title"/>
          </p:nvPr>
        </p:nvSpPr>
        <p:spPr/>
        <p:txBody>
          <a:bodyPr/>
          <a:lstStyle/>
          <a:p>
            <a:r>
              <a:rPr lang="nb-NO"/>
              <a:t>Klikk for å redigere tittelstil</a:t>
            </a:r>
          </a:p>
        </p:txBody>
      </p:sp>
      <p:sp>
        <p:nvSpPr>
          <p:cNvPr id="3" name="Content Placeholder 2">
            <a:extLst>
              <a:ext uri="{FF2B5EF4-FFF2-40B4-BE49-F238E27FC236}">
                <a16:creationId xmlns:a16="http://schemas.microsoft.com/office/drawing/2014/main" id="{984C1C60-F32B-458C-8D76-8404808FA125}"/>
              </a:ext>
            </a:extLst>
          </p:cNvPr>
          <p:cNvSpPr>
            <a:spLocks noGrp="1"/>
          </p:cNvSpPr>
          <p:nvPr>
            <p:ph idx="1"/>
          </p:nvPr>
        </p:nvSpPr>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Footer Placeholder 4">
            <a:extLst>
              <a:ext uri="{FF2B5EF4-FFF2-40B4-BE49-F238E27FC236}">
                <a16:creationId xmlns:a16="http://schemas.microsoft.com/office/drawing/2014/main" id="{4490D45F-9660-44FB-9800-21378CC2D8E7}"/>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C4866006-449C-4707-9B48-0A6F2D178F05}"/>
              </a:ext>
            </a:extLst>
          </p:cNvPr>
          <p:cNvSpPr>
            <a:spLocks noGrp="1"/>
          </p:cNvSpPr>
          <p:nvPr>
            <p:ph type="sldNum" sz="quarter" idx="12"/>
          </p:nvPr>
        </p:nvSpPr>
        <p:spPr/>
        <p:txBody>
          <a:bodyPr/>
          <a:lstStyle/>
          <a:p>
            <a:fld id="{A0A7DA24-C350-4A0D-B2A0-E405AFDB38ED}" type="slidenum">
              <a:rPr lang="nb-NO" smtClean="0"/>
              <a:t>‹#›</a:t>
            </a:fld>
            <a:endParaRPr lang="nb-NO"/>
          </a:p>
        </p:txBody>
      </p:sp>
    </p:spTree>
    <p:extLst>
      <p:ext uri="{BB962C8B-B14F-4D97-AF65-F5344CB8AC3E}">
        <p14:creationId xmlns:p14="http://schemas.microsoft.com/office/powerpoint/2010/main" val="404416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E0BD2-6167-4476-8665-68A32952135D}"/>
              </a:ext>
            </a:extLst>
          </p:cNvPr>
          <p:cNvSpPr>
            <a:spLocks noGrp="1"/>
          </p:cNvSpPr>
          <p:nvPr>
            <p:ph type="title"/>
          </p:nvPr>
        </p:nvSpPr>
        <p:spPr/>
        <p:txBody>
          <a:bodyPr/>
          <a:lstStyle/>
          <a:p>
            <a:r>
              <a:rPr lang="nb-NO"/>
              <a:t>Klikk for å redigere tittelstil</a:t>
            </a:r>
            <a:endParaRPr lang="nb-NO" dirty="0"/>
          </a:p>
        </p:txBody>
      </p:sp>
      <p:sp>
        <p:nvSpPr>
          <p:cNvPr id="6" name="Footer Placeholder 5">
            <a:extLst>
              <a:ext uri="{FF2B5EF4-FFF2-40B4-BE49-F238E27FC236}">
                <a16:creationId xmlns:a16="http://schemas.microsoft.com/office/drawing/2014/main" id="{C63F62EC-EA57-47AD-A847-D47A56519DB1}"/>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F6D579FF-EEDA-473C-882A-D28F97AB8BCF}"/>
              </a:ext>
            </a:extLst>
          </p:cNvPr>
          <p:cNvSpPr>
            <a:spLocks noGrp="1"/>
          </p:cNvSpPr>
          <p:nvPr>
            <p:ph type="sldNum" sz="quarter" idx="12"/>
          </p:nvPr>
        </p:nvSpPr>
        <p:spPr/>
        <p:txBody>
          <a:bodyPr/>
          <a:lstStyle/>
          <a:p>
            <a:fld id="{A0A7DA24-C350-4A0D-B2A0-E405AFDB38ED}" type="slidenum">
              <a:rPr lang="nb-NO" smtClean="0"/>
              <a:t>‹#›</a:t>
            </a:fld>
            <a:endParaRPr lang="nb-NO"/>
          </a:p>
        </p:txBody>
      </p:sp>
      <p:sp>
        <p:nvSpPr>
          <p:cNvPr id="9" name="Content Placeholder 2">
            <a:extLst>
              <a:ext uri="{FF2B5EF4-FFF2-40B4-BE49-F238E27FC236}">
                <a16:creationId xmlns:a16="http://schemas.microsoft.com/office/drawing/2014/main" id="{8E7B87A9-C52F-4E50-8280-37EDFC04BD3A}"/>
              </a:ext>
            </a:extLst>
          </p:cNvPr>
          <p:cNvSpPr>
            <a:spLocks noGrp="1"/>
          </p:cNvSpPr>
          <p:nvPr>
            <p:ph idx="14"/>
          </p:nvPr>
        </p:nvSpPr>
        <p:spPr>
          <a:xfrm>
            <a:off x="782391" y="1562145"/>
            <a:ext cx="5000102" cy="4509483"/>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Content Placeholder 2">
            <a:extLst>
              <a:ext uri="{FF2B5EF4-FFF2-40B4-BE49-F238E27FC236}">
                <a16:creationId xmlns:a16="http://schemas.microsoft.com/office/drawing/2014/main" id="{6AEDECC1-8532-4F6B-BB9E-42099F5C5034}"/>
              </a:ext>
            </a:extLst>
          </p:cNvPr>
          <p:cNvSpPr>
            <a:spLocks noGrp="1"/>
          </p:cNvSpPr>
          <p:nvPr>
            <p:ph idx="15"/>
          </p:nvPr>
        </p:nvSpPr>
        <p:spPr>
          <a:xfrm>
            <a:off x="6406697" y="1562145"/>
            <a:ext cx="5000102" cy="450948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19499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hold og bil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E0BD2-6167-4476-8665-68A32952135D}"/>
              </a:ext>
            </a:extLst>
          </p:cNvPr>
          <p:cNvSpPr>
            <a:spLocks noGrp="1"/>
          </p:cNvSpPr>
          <p:nvPr>
            <p:ph type="title"/>
          </p:nvPr>
        </p:nvSpPr>
        <p:spPr>
          <a:xfrm>
            <a:off x="782392" y="604768"/>
            <a:ext cx="5000102" cy="753961"/>
          </a:xfrm>
        </p:spPr>
        <p:txBody>
          <a:bodyPr/>
          <a:lstStyle/>
          <a:p>
            <a:r>
              <a:rPr lang="nb-NO"/>
              <a:t>Klikk for å redigere tittelstil</a:t>
            </a:r>
            <a:endParaRPr lang="nb-NO" dirty="0"/>
          </a:p>
        </p:txBody>
      </p:sp>
      <p:sp>
        <p:nvSpPr>
          <p:cNvPr id="6" name="Footer Placeholder 5">
            <a:extLst>
              <a:ext uri="{FF2B5EF4-FFF2-40B4-BE49-F238E27FC236}">
                <a16:creationId xmlns:a16="http://schemas.microsoft.com/office/drawing/2014/main" id="{C63F62EC-EA57-47AD-A847-D47A56519DB1}"/>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F6D579FF-EEDA-473C-882A-D28F97AB8BCF}"/>
              </a:ext>
            </a:extLst>
          </p:cNvPr>
          <p:cNvSpPr>
            <a:spLocks noGrp="1"/>
          </p:cNvSpPr>
          <p:nvPr>
            <p:ph type="sldNum" sz="quarter" idx="12"/>
          </p:nvPr>
        </p:nvSpPr>
        <p:spPr/>
        <p:txBody>
          <a:bodyPr/>
          <a:lstStyle/>
          <a:p>
            <a:fld id="{A0A7DA24-C350-4A0D-B2A0-E405AFDB38ED}" type="slidenum">
              <a:rPr lang="nb-NO" smtClean="0"/>
              <a:t>‹#›</a:t>
            </a:fld>
            <a:endParaRPr lang="nb-NO"/>
          </a:p>
        </p:txBody>
      </p:sp>
      <p:sp>
        <p:nvSpPr>
          <p:cNvPr id="9" name="Content Placeholder 2">
            <a:extLst>
              <a:ext uri="{FF2B5EF4-FFF2-40B4-BE49-F238E27FC236}">
                <a16:creationId xmlns:a16="http://schemas.microsoft.com/office/drawing/2014/main" id="{8E7B87A9-C52F-4E50-8280-37EDFC04BD3A}"/>
              </a:ext>
            </a:extLst>
          </p:cNvPr>
          <p:cNvSpPr>
            <a:spLocks noGrp="1"/>
          </p:cNvSpPr>
          <p:nvPr>
            <p:ph idx="14"/>
          </p:nvPr>
        </p:nvSpPr>
        <p:spPr>
          <a:xfrm>
            <a:off x="782391" y="1562145"/>
            <a:ext cx="5000102" cy="450948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1" name="Picture Placeholder 10">
            <a:extLst>
              <a:ext uri="{FF2B5EF4-FFF2-40B4-BE49-F238E27FC236}">
                <a16:creationId xmlns:a16="http://schemas.microsoft.com/office/drawing/2014/main" id="{D2770AC6-1A1D-4B5F-AA60-90BBE203A95E}"/>
              </a:ext>
            </a:extLst>
          </p:cNvPr>
          <p:cNvSpPr>
            <a:spLocks noGrp="1"/>
          </p:cNvSpPr>
          <p:nvPr>
            <p:ph type="pic" sz="quarter" idx="15"/>
          </p:nvPr>
        </p:nvSpPr>
        <p:spPr>
          <a:xfrm>
            <a:off x="6098425" y="787985"/>
            <a:ext cx="5308374" cy="5283643"/>
          </a:xfrm>
          <a:solidFill>
            <a:schemeClr val="tx2"/>
          </a:solidFill>
        </p:spPr>
        <p:txBody>
          <a:bodyPr/>
          <a:lstStyle/>
          <a:p>
            <a:r>
              <a:rPr lang="nb-NO"/>
              <a:t>Klikk på ikonet for å legge til et bilde</a:t>
            </a:r>
          </a:p>
        </p:txBody>
      </p:sp>
    </p:spTree>
    <p:extLst>
      <p:ext uri="{BB962C8B-B14F-4D97-AF65-F5344CB8AC3E}">
        <p14:creationId xmlns:p14="http://schemas.microsoft.com/office/powerpoint/2010/main" val="2248285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e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E0BD2-6167-4476-8665-68A32952135D}"/>
              </a:ext>
            </a:extLst>
          </p:cNvPr>
          <p:cNvSpPr>
            <a:spLocks noGrp="1"/>
          </p:cNvSpPr>
          <p:nvPr>
            <p:ph type="title"/>
          </p:nvPr>
        </p:nvSpPr>
        <p:spPr>
          <a:xfrm>
            <a:off x="6401848" y="604768"/>
            <a:ext cx="5000102" cy="753961"/>
          </a:xfrm>
        </p:spPr>
        <p:txBody>
          <a:bodyPr/>
          <a:lstStyle/>
          <a:p>
            <a:r>
              <a:rPr lang="nb-NO"/>
              <a:t>Klikk for å redigere tittelstil</a:t>
            </a:r>
            <a:endParaRPr lang="nb-NO" dirty="0"/>
          </a:p>
        </p:txBody>
      </p:sp>
      <p:sp>
        <p:nvSpPr>
          <p:cNvPr id="6" name="Footer Placeholder 5">
            <a:extLst>
              <a:ext uri="{FF2B5EF4-FFF2-40B4-BE49-F238E27FC236}">
                <a16:creationId xmlns:a16="http://schemas.microsoft.com/office/drawing/2014/main" id="{C63F62EC-EA57-47AD-A847-D47A56519DB1}"/>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F6D579FF-EEDA-473C-882A-D28F97AB8BCF}"/>
              </a:ext>
            </a:extLst>
          </p:cNvPr>
          <p:cNvSpPr>
            <a:spLocks noGrp="1"/>
          </p:cNvSpPr>
          <p:nvPr>
            <p:ph type="sldNum" sz="quarter" idx="12"/>
          </p:nvPr>
        </p:nvSpPr>
        <p:spPr/>
        <p:txBody>
          <a:bodyPr/>
          <a:lstStyle/>
          <a:p>
            <a:fld id="{A0A7DA24-C350-4A0D-B2A0-E405AFDB38ED}" type="slidenum">
              <a:rPr lang="nb-NO" smtClean="0"/>
              <a:t>‹#›</a:t>
            </a:fld>
            <a:endParaRPr lang="nb-NO"/>
          </a:p>
        </p:txBody>
      </p:sp>
      <p:sp>
        <p:nvSpPr>
          <p:cNvPr id="11" name="Picture Placeholder 10">
            <a:extLst>
              <a:ext uri="{FF2B5EF4-FFF2-40B4-BE49-F238E27FC236}">
                <a16:creationId xmlns:a16="http://schemas.microsoft.com/office/drawing/2014/main" id="{D2770AC6-1A1D-4B5F-AA60-90BBE203A95E}"/>
              </a:ext>
            </a:extLst>
          </p:cNvPr>
          <p:cNvSpPr>
            <a:spLocks noGrp="1"/>
          </p:cNvSpPr>
          <p:nvPr>
            <p:ph type="pic" sz="quarter" idx="15"/>
          </p:nvPr>
        </p:nvSpPr>
        <p:spPr>
          <a:xfrm>
            <a:off x="782391" y="787985"/>
            <a:ext cx="5308374" cy="5283643"/>
          </a:xfrm>
          <a:solidFill>
            <a:schemeClr val="tx2"/>
          </a:solidFill>
        </p:spPr>
        <p:txBody>
          <a:bodyPr/>
          <a:lstStyle/>
          <a:p>
            <a:r>
              <a:rPr lang="nb-NO"/>
              <a:t>Klikk på ikonet for å legge til et bilde</a:t>
            </a:r>
          </a:p>
        </p:txBody>
      </p:sp>
      <p:sp>
        <p:nvSpPr>
          <p:cNvPr id="10" name="Content Placeholder 2">
            <a:extLst>
              <a:ext uri="{FF2B5EF4-FFF2-40B4-BE49-F238E27FC236}">
                <a16:creationId xmlns:a16="http://schemas.microsoft.com/office/drawing/2014/main" id="{079CFA9A-898A-403A-8C4E-BBF2386B314E}"/>
              </a:ext>
            </a:extLst>
          </p:cNvPr>
          <p:cNvSpPr>
            <a:spLocks noGrp="1"/>
          </p:cNvSpPr>
          <p:nvPr>
            <p:ph idx="16"/>
          </p:nvPr>
        </p:nvSpPr>
        <p:spPr>
          <a:xfrm>
            <a:off x="6406697" y="1562145"/>
            <a:ext cx="5000102" cy="450948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809145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ort bild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C63F62EC-EA57-47AD-A847-D47A56519DB1}"/>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F6D579FF-EEDA-473C-882A-D28F97AB8BCF}"/>
              </a:ext>
            </a:extLst>
          </p:cNvPr>
          <p:cNvSpPr>
            <a:spLocks noGrp="1"/>
          </p:cNvSpPr>
          <p:nvPr>
            <p:ph type="sldNum" sz="quarter" idx="12"/>
          </p:nvPr>
        </p:nvSpPr>
        <p:spPr/>
        <p:txBody>
          <a:bodyPr/>
          <a:lstStyle/>
          <a:p>
            <a:fld id="{A0A7DA24-C350-4A0D-B2A0-E405AFDB38ED}" type="slidenum">
              <a:rPr lang="nb-NO" smtClean="0"/>
              <a:t>‹#›</a:t>
            </a:fld>
            <a:endParaRPr lang="nb-NO"/>
          </a:p>
        </p:txBody>
      </p:sp>
      <p:sp>
        <p:nvSpPr>
          <p:cNvPr id="11" name="Picture Placeholder 10">
            <a:extLst>
              <a:ext uri="{FF2B5EF4-FFF2-40B4-BE49-F238E27FC236}">
                <a16:creationId xmlns:a16="http://schemas.microsoft.com/office/drawing/2014/main" id="{D2770AC6-1A1D-4B5F-AA60-90BBE203A95E}"/>
              </a:ext>
            </a:extLst>
          </p:cNvPr>
          <p:cNvSpPr>
            <a:spLocks noGrp="1"/>
          </p:cNvSpPr>
          <p:nvPr>
            <p:ph type="pic" sz="quarter" idx="15"/>
          </p:nvPr>
        </p:nvSpPr>
        <p:spPr>
          <a:xfrm>
            <a:off x="782391" y="787985"/>
            <a:ext cx="10624407" cy="5283643"/>
          </a:xfrm>
          <a:solidFill>
            <a:schemeClr val="tx2"/>
          </a:solidFill>
        </p:spPr>
        <p:txBody>
          <a:bodyPr/>
          <a:lstStyle/>
          <a:p>
            <a:r>
              <a:rPr lang="nb-NO"/>
              <a:t>Klikk på ikonet for å legge til et bilde</a:t>
            </a:r>
            <a:endParaRPr lang="nb-NO" dirty="0"/>
          </a:p>
        </p:txBody>
      </p:sp>
      <p:sp>
        <p:nvSpPr>
          <p:cNvPr id="3" name="Title 2">
            <a:extLst>
              <a:ext uri="{FF2B5EF4-FFF2-40B4-BE49-F238E27FC236}">
                <a16:creationId xmlns:a16="http://schemas.microsoft.com/office/drawing/2014/main" id="{3C281B0C-23BE-44DC-96C0-A80B978CC21E}"/>
              </a:ext>
            </a:extLst>
          </p:cNvPr>
          <p:cNvSpPr>
            <a:spLocks noGrp="1"/>
          </p:cNvSpPr>
          <p:nvPr>
            <p:ph type="title" hasCustomPrompt="1"/>
          </p:nvPr>
        </p:nvSpPr>
        <p:spPr>
          <a:xfrm>
            <a:off x="1230586" y="2444355"/>
            <a:ext cx="9730829" cy="1969292"/>
          </a:xfrm>
        </p:spPr>
        <p:txBody>
          <a:bodyPr anchor="ctr">
            <a:normAutofit/>
          </a:bodyPr>
          <a:lstStyle>
            <a:lvl1pPr algn="ctr">
              <a:defRPr sz="3800">
                <a:solidFill>
                  <a:schemeClr val="bg1"/>
                </a:solidFill>
              </a:defRPr>
            </a:lvl1pPr>
          </a:lstStyle>
          <a:p>
            <a:r>
              <a:rPr lang="en-US" dirty="0" err="1"/>
              <a:t>Bildetekst</a:t>
            </a:r>
            <a:endParaRPr lang="nb-NO" dirty="0"/>
          </a:p>
        </p:txBody>
      </p:sp>
    </p:spTree>
    <p:extLst>
      <p:ext uri="{BB962C8B-B14F-4D97-AF65-F5344CB8AC3E}">
        <p14:creationId xmlns:p14="http://schemas.microsoft.com/office/powerpoint/2010/main" val="399290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59E01-2A51-4810-AF8E-557E6763F2D2}"/>
              </a:ext>
            </a:extLst>
          </p:cNvPr>
          <p:cNvSpPr>
            <a:spLocks noGrp="1"/>
          </p:cNvSpPr>
          <p:nvPr>
            <p:ph type="title"/>
          </p:nvPr>
        </p:nvSpPr>
        <p:spPr/>
        <p:txBody>
          <a:bodyPr/>
          <a:lstStyle/>
          <a:p>
            <a:r>
              <a:rPr lang="nb-NO"/>
              <a:t>Klikk for å redigere tittelstil</a:t>
            </a:r>
          </a:p>
        </p:txBody>
      </p:sp>
      <p:sp>
        <p:nvSpPr>
          <p:cNvPr id="4" name="Footer Placeholder 3">
            <a:extLst>
              <a:ext uri="{FF2B5EF4-FFF2-40B4-BE49-F238E27FC236}">
                <a16:creationId xmlns:a16="http://schemas.microsoft.com/office/drawing/2014/main" id="{2B9FF638-620E-4807-8F19-8B46943EF895}"/>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E2207DF5-4B48-4281-83B3-395CFF93633B}"/>
              </a:ext>
            </a:extLst>
          </p:cNvPr>
          <p:cNvSpPr>
            <a:spLocks noGrp="1"/>
          </p:cNvSpPr>
          <p:nvPr>
            <p:ph type="sldNum" sz="quarter" idx="12"/>
          </p:nvPr>
        </p:nvSpPr>
        <p:spPr/>
        <p:txBody>
          <a:bodyPr/>
          <a:lstStyle/>
          <a:p>
            <a:fld id="{A0A7DA24-C350-4A0D-B2A0-E405AFDB38ED}" type="slidenum">
              <a:rPr lang="nb-NO" smtClean="0"/>
              <a:t>‹#›</a:t>
            </a:fld>
            <a:endParaRPr lang="nb-NO"/>
          </a:p>
        </p:txBody>
      </p:sp>
    </p:spTree>
    <p:extLst>
      <p:ext uri="{BB962C8B-B14F-4D97-AF65-F5344CB8AC3E}">
        <p14:creationId xmlns:p14="http://schemas.microsoft.com/office/powerpoint/2010/main" val="4068267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5ED3B7B-5C5D-4572-A02D-14016D425A2E}"/>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FAE0CAFD-0D1C-4921-A633-A3E8FE7CAD7C}"/>
              </a:ext>
            </a:extLst>
          </p:cNvPr>
          <p:cNvSpPr>
            <a:spLocks noGrp="1"/>
          </p:cNvSpPr>
          <p:nvPr>
            <p:ph type="sldNum" sz="quarter" idx="12"/>
          </p:nvPr>
        </p:nvSpPr>
        <p:spPr/>
        <p:txBody>
          <a:bodyPr/>
          <a:lstStyle/>
          <a:p>
            <a:fld id="{A0A7DA24-C350-4A0D-B2A0-E405AFDB38ED}" type="slidenum">
              <a:rPr lang="nb-NO" smtClean="0"/>
              <a:t>‹#›</a:t>
            </a:fld>
            <a:endParaRPr lang="nb-NO"/>
          </a:p>
        </p:txBody>
      </p:sp>
    </p:spTree>
    <p:extLst>
      <p:ext uri="{BB962C8B-B14F-4D97-AF65-F5344CB8AC3E}">
        <p14:creationId xmlns:p14="http://schemas.microsoft.com/office/powerpoint/2010/main" val="3135271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309B06-F69F-4908-9730-F148A9D5C2B9}"/>
              </a:ext>
            </a:extLst>
          </p:cNvPr>
          <p:cNvSpPr>
            <a:spLocks noGrp="1"/>
          </p:cNvSpPr>
          <p:nvPr>
            <p:ph type="title"/>
          </p:nvPr>
        </p:nvSpPr>
        <p:spPr>
          <a:xfrm>
            <a:off x="782392" y="604768"/>
            <a:ext cx="10624407" cy="753961"/>
          </a:xfrm>
          <a:prstGeom prst="rect">
            <a:avLst/>
          </a:prstGeom>
        </p:spPr>
        <p:txBody>
          <a:bodyPr vert="horz" lIns="0" tIns="0" rIns="0" bIns="0" rtlCol="0" anchor="b">
            <a:normAutofit/>
          </a:bodyPr>
          <a:lstStyle/>
          <a:p>
            <a:r>
              <a:rPr lang="nb-NO"/>
              <a:t>Klikk for å redigere tittelstil</a:t>
            </a:r>
            <a:endParaRPr lang="nb-NO" dirty="0"/>
          </a:p>
        </p:txBody>
      </p:sp>
      <p:sp>
        <p:nvSpPr>
          <p:cNvPr id="3" name="Text Placeholder 2">
            <a:extLst>
              <a:ext uri="{FF2B5EF4-FFF2-40B4-BE49-F238E27FC236}">
                <a16:creationId xmlns:a16="http://schemas.microsoft.com/office/drawing/2014/main" id="{808FFB5B-585C-484C-9C4B-F05929E60A0E}"/>
              </a:ext>
            </a:extLst>
          </p:cNvPr>
          <p:cNvSpPr>
            <a:spLocks noGrp="1"/>
          </p:cNvSpPr>
          <p:nvPr>
            <p:ph type="body" idx="1"/>
          </p:nvPr>
        </p:nvSpPr>
        <p:spPr>
          <a:xfrm>
            <a:off x="782392" y="1562145"/>
            <a:ext cx="10624407" cy="4509483"/>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Footer Placeholder 4">
            <a:extLst>
              <a:ext uri="{FF2B5EF4-FFF2-40B4-BE49-F238E27FC236}">
                <a16:creationId xmlns:a16="http://schemas.microsoft.com/office/drawing/2014/main" id="{EE26BCE6-58CA-4529-B393-226F375AA9E4}"/>
              </a:ext>
            </a:extLst>
          </p:cNvPr>
          <p:cNvSpPr>
            <a:spLocks noGrp="1"/>
          </p:cNvSpPr>
          <p:nvPr>
            <p:ph type="ftr" sz="quarter" idx="3"/>
          </p:nvPr>
        </p:nvSpPr>
        <p:spPr>
          <a:xfrm>
            <a:off x="782391" y="6525064"/>
            <a:ext cx="10624407" cy="235230"/>
          </a:xfrm>
          <a:prstGeom prst="rect">
            <a:avLst/>
          </a:prstGeom>
        </p:spPr>
        <p:txBody>
          <a:bodyPr vert="horz" lIns="0" tIns="0" rIns="0" bIns="0" rtlCol="0" anchor="b"/>
          <a:lstStyle>
            <a:lvl1pPr algn="ctr">
              <a:defRPr sz="900" cap="all" baseline="0">
                <a:solidFill>
                  <a:schemeClr val="accent1"/>
                </a:solidFill>
              </a:defRPr>
            </a:lvl1pPr>
          </a:lstStyle>
          <a:p>
            <a:endParaRPr lang="nb-NO" dirty="0"/>
          </a:p>
        </p:txBody>
      </p:sp>
      <p:sp>
        <p:nvSpPr>
          <p:cNvPr id="6" name="Slide Number Placeholder 5">
            <a:extLst>
              <a:ext uri="{FF2B5EF4-FFF2-40B4-BE49-F238E27FC236}">
                <a16:creationId xmlns:a16="http://schemas.microsoft.com/office/drawing/2014/main" id="{A0C74318-78C0-4F5E-AADB-411D3D223EB5}"/>
              </a:ext>
            </a:extLst>
          </p:cNvPr>
          <p:cNvSpPr>
            <a:spLocks noGrp="1"/>
          </p:cNvSpPr>
          <p:nvPr>
            <p:ph type="sldNum" sz="quarter" idx="4"/>
          </p:nvPr>
        </p:nvSpPr>
        <p:spPr>
          <a:xfrm>
            <a:off x="11406799" y="6525064"/>
            <a:ext cx="655392" cy="235230"/>
          </a:xfrm>
          <a:prstGeom prst="rect">
            <a:avLst/>
          </a:prstGeom>
        </p:spPr>
        <p:txBody>
          <a:bodyPr vert="horz" lIns="0" tIns="0" rIns="0" bIns="0" rtlCol="0" anchor="b"/>
          <a:lstStyle>
            <a:lvl1pPr algn="r">
              <a:defRPr sz="900">
                <a:solidFill>
                  <a:schemeClr val="accent1"/>
                </a:solidFill>
              </a:defRPr>
            </a:lvl1pPr>
          </a:lstStyle>
          <a:p>
            <a:fld id="{A0A7DA24-C350-4A0D-B2A0-E405AFDB38ED}" type="slidenum">
              <a:rPr lang="nb-NO" smtClean="0"/>
              <a:pPr/>
              <a:t>‹#›</a:t>
            </a:fld>
            <a:endParaRPr lang="nb-NO" dirty="0"/>
          </a:p>
        </p:txBody>
      </p:sp>
      <p:pic>
        <p:nvPicPr>
          <p:cNvPr id="9" name="Graphic 8">
            <a:extLst>
              <a:ext uri="{FF2B5EF4-FFF2-40B4-BE49-F238E27FC236}">
                <a16:creationId xmlns:a16="http://schemas.microsoft.com/office/drawing/2014/main" id="{059A616E-E150-45F5-AED3-E0F16E0B1A3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585464" y="129849"/>
            <a:ext cx="476727" cy="474920"/>
          </a:xfrm>
          <a:prstGeom prst="rect">
            <a:avLst/>
          </a:prstGeom>
        </p:spPr>
      </p:pic>
    </p:spTree>
    <p:extLst>
      <p:ext uri="{BB962C8B-B14F-4D97-AF65-F5344CB8AC3E}">
        <p14:creationId xmlns:p14="http://schemas.microsoft.com/office/powerpoint/2010/main" val="591173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6" r:id="rId4"/>
    <p:sldLayoutId id="2147483657" r:id="rId5"/>
    <p:sldLayoutId id="2147483658" r:id="rId6"/>
    <p:sldLayoutId id="2147483654" r:id="rId7"/>
    <p:sldLayoutId id="2147483655" r:id="rId8"/>
  </p:sldLayoutIdLst>
  <p:hf sldNum="0" hdr="0" ftr="0" dt="0"/>
  <p:txStyles>
    <p:titleStyle>
      <a:lvl1pPr algn="l" defTabSz="1255270" rtl="0" eaLnBrk="1" latinLnBrk="0" hangingPunct="1">
        <a:lnSpc>
          <a:spcPct val="90000"/>
        </a:lnSpc>
        <a:spcBef>
          <a:spcPct val="0"/>
        </a:spcBef>
        <a:buNone/>
        <a:tabLst>
          <a:tab pos="9144000" algn="l"/>
        </a:tabLst>
        <a:defRPr sz="2600" b="1" kern="1200">
          <a:solidFill>
            <a:schemeClr val="tx1"/>
          </a:solidFill>
          <a:latin typeface="+mj-lt"/>
          <a:ea typeface="+mj-ea"/>
          <a:cs typeface="+mj-cs"/>
        </a:defRPr>
      </a:lvl1pPr>
    </p:titleStyle>
    <p:bodyStyle>
      <a:lvl1pPr marL="313818" indent="-313818" algn="l" defTabSz="1255270" rtl="0" eaLnBrk="1" latinLnBrk="0" hangingPunct="1">
        <a:lnSpc>
          <a:spcPct val="100000"/>
        </a:lnSpc>
        <a:spcBef>
          <a:spcPts val="1373"/>
        </a:spcBef>
        <a:buClr>
          <a:schemeClr val="bg2"/>
        </a:buClr>
        <a:buFont typeface="Wingdings" panose="05000000000000000000" pitchFamily="2" charset="2"/>
        <a:buChar char="§"/>
        <a:defRPr sz="2200" kern="1200">
          <a:solidFill>
            <a:schemeClr val="tx1"/>
          </a:solidFill>
          <a:latin typeface="+mn-lt"/>
          <a:ea typeface="+mn-ea"/>
          <a:cs typeface="+mn-cs"/>
        </a:defRPr>
      </a:lvl1pPr>
      <a:lvl2pPr marL="941453" indent="-313818" algn="l" defTabSz="1255270" rtl="0" eaLnBrk="1" latinLnBrk="0" hangingPunct="1">
        <a:lnSpc>
          <a:spcPct val="100000"/>
        </a:lnSpc>
        <a:spcBef>
          <a:spcPts val="686"/>
        </a:spcBef>
        <a:buClr>
          <a:schemeClr val="bg2"/>
        </a:buClr>
        <a:buFont typeface="Wingdings" panose="05000000000000000000" pitchFamily="2" charset="2"/>
        <a:buChar char="§"/>
        <a:defRPr sz="2200" kern="1200">
          <a:solidFill>
            <a:schemeClr val="tx1"/>
          </a:solidFill>
          <a:latin typeface="+mn-lt"/>
          <a:ea typeface="+mn-ea"/>
          <a:cs typeface="+mn-cs"/>
        </a:defRPr>
      </a:lvl2pPr>
      <a:lvl3pPr marL="1569088" indent="-313818" algn="l" defTabSz="1255270" rtl="0" eaLnBrk="1" latinLnBrk="0" hangingPunct="1">
        <a:lnSpc>
          <a:spcPct val="100000"/>
        </a:lnSpc>
        <a:spcBef>
          <a:spcPts val="686"/>
        </a:spcBef>
        <a:buClr>
          <a:schemeClr val="bg2"/>
        </a:buClr>
        <a:buFont typeface="Wingdings" panose="05000000000000000000" pitchFamily="2" charset="2"/>
        <a:buChar char="§"/>
        <a:defRPr sz="2200" kern="1200">
          <a:solidFill>
            <a:schemeClr val="tx1"/>
          </a:solidFill>
          <a:latin typeface="+mn-lt"/>
          <a:ea typeface="+mn-ea"/>
          <a:cs typeface="+mn-cs"/>
        </a:defRPr>
      </a:lvl3pPr>
      <a:lvl4pPr marL="2196724" indent="-313818" algn="l" defTabSz="1255270" rtl="0" eaLnBrk="1" latinLnBrk="0" hangingPunct="1">
        <a:lnSpc>
          <a:spcPct val="100000"/>
        </a:lnSpc>
        <a:spcBef>
          <a:spcPts val="686"/>
        </a:spcBef>
        <a:buClr>
          <a:schemeClr val="bg2"/>
        </a:buClr>
        <a:buFont typeface="Wingdings" panose="05000000000000000000" pitchFamily="2" charset="2"/>
        <a:buChar char="§"/>
        <a:defRPr sz="2200" kern="1200">
          <a:solidFill>
            <a:schemeClr val="tx1"/>
          </a:solidFill>
          <a:latin typeface="+mn-lt"/>
          <a:ea typeface="+mn-ea"/>
          <a:cs typeface="+mn-cs"/>
        </a:defRPr>
      </a:lvl4pPr>
      <a:lvl5pPr marL="2824358" indent="-313818" algn="l" defTabSz="1255270" rtl="0" eaLnBrk="1" latinLnBrk="0" hangingPunct="1">
        <a:lnSpc>
          <a:spcPct val="100000"/>
        </a:lnSpc>
        <a:spcBef>
          <a:spcPts val="686"/>
        </a:spcBef>
        <a:buClr>
          <a:schemeClr val="bg2"/>
        </a:buClr>
        <a:buFont typeface="Wingdings" panose="05000000000000000000" pitchFamily="2" charset="2"/>
        <a:buChar char="§"/>
        <a:defRPr sz="2200" kern="1200">
          <a:solidFill>
            <a:schemeClr val="tx1"/>
          </a:solidFill>
          <a:latin typeface="+mn-lt"/>
          <a:ea typeface="+mn-ea"/>
          <a:cs typeface="+mn-cs"/>
        </a:defRPr>
      </a:lvl5pPr>
      <a:lvl6pPr marL="3451993" indent="-313818" algn="l" defTabSz="1255270" rtl="0" eaLnBrk="1" latinLnBrk="0" hangingPunct="1">
        <a:lnSpc>
          <a:spcPct val="90000"/>
        </a:lnSpc>
        <a:spcBef>
          <a:spcPts val="686"/>
        </a:spcBef>
        <a:buFont typeface="Arial" panose="020B0604020202020204" pitchFamily="34" charset="0"/>
        <a:buChar char="•"/>
        <a:defRPr sz="2471" kern="1200">
          <a:solidFill>
            <a:schemeClr val="tx1"/>
          </a:solidFill>
          <a:latin typeface="+mn-lt"/>
          <a:ea typeface="+mn-ea"/>
          <a:cs typeface="+mn-cs"/>
        </a:defRPr>
      </a:lvl6pPr>
      <a:lvl7pPr marL="4079628" indent="-313818" algn="l" defTabSz="1255270" rtl="0" eaLnBrk="1" latinLnBrk="0" hangingPunct="1">
        <a:lnSpc>
          <a:spcPct val="90000"/>
        </a:lnSpc>
        <a:spcBef>
          <a:spcPts val="686"/>
        </a:spcBef>
        <a:buFont typeface="Arial" panose="020B0604020202020204" pitchFamily="34" charset="0"/>
        <a:buChar char="•"/>
        <a:defRPr sz="2471" kern="1200">
          <a:solidFill>
            <a:schemeClr val="tx1"/>
          </a:solidFill>
          <a:latin typeface="+mn-lt"/>
          <a:ea typeface="+mn-ea"/>
          <a:cs typeface="+mn-cs"/>
        </a:defRPr>
      </a:lvl7pPr>
      <a:lvl8pPr marL="4707263" indent="-313818" algn="l" defTabSz="1255270" rtl="0" eaLnBrk="1" latinLnBrk="0" hangingPunct="1">
        <a:lnSpc>
          <a:spcPct val="90000"/>
        </a:lnSpc>
        <a:spcBef>
          <a:spcPts val="686"/>
        </a:spcBef>
        <a:buFont typeface="Arial" panose="020B0604020202020204" pitchFamily="34" charset="0"/>
        <a:buChar char="•"/>
        <a:defRPr sz="2471" kern="1200">
          <a:solidFill>
            <a:schemeClr val="tx1"/>
          </a:solidFill>
          <a:latin typeface="+mn-lt"/>
          <a:ea typeface="+mn-ea"/>
          <a:cs typeface="+mn-cs"/>
        </a:defRPr>
      </a:lvl8pPr>
      <a:lvl9pPr marL="5334898" indent="-313818" algn="l" defTabSz="1255270" rtl="0" eaLnBrk="1" latinLnBrk="0" hangingPunct="1">
        <a:lnSpc>
          <a:spcPct val="90000"/>
        </a:lnSpc>
        <a:spcBef>
          <a:spcPts val="686"/>
        </a:spcBef>
        <a:buFont typeface="Arial" panose="020B0604020202020204" pitchFamily="34" charset="0"/>
        <a:buChar char="•"/>
        <a:defRPr sz="2471" kern="1200">
          <a:solidFill>
            <a:schemeClr val="tx1"/>
          </a:solidFill>
          <a:latin typeface="+mn-lt"/>
          <a:ea typeface="+mn-ea"/>
          <a:cs typeface="+mn-cs"/>
        </a:defRPr>
      </a:lvl9pPr>
    </p:bodyStyle>
    <p:otherStyle>
      <a:defPPr>
        <a:defRPr lang="en-US"/>
      </a:defPPr>
      <a:lvl1pPr marL="0" algn="l" defTabSz="1255270" rtl="0" eaLnBrk="1" latinLnBrk="0" hangingPunct="1">
        <a:defRPr sz="2471" kern="1200">
          <a:solidFill>
            <a:schemeClr val="tx1"/>
          </a:solidFill>
          <a:latin typeface="+mn-lt"/>
          <a:ea typeface="+mn-ea"/>
          <a:cs typeface="+mn-cs"/>
        </a:defRPr>
      </a:lvl1pPr>
      <a:lvl2pPr marL="627635" algn="l" defTabSz="1255270" rtl="0" eaLnBrk="1" latinLnBrk="0" hangingPunct="1">
        <a:defRPr sz="2471" kern="1200">
          <a:solidFill>
            <a:schemeClr val="tx1"/>
          </a:solidFill>
          <a:latin typeface="+mn-lt"/>
          <a:ea typeface="+mn-ea"/>
          <a:cs typeface="+mn-cs"/>
        </a:defRPr>
      </a:lvl2pPr>
      <a:lvl3pPr marL="1255270" algn="l" defTabSz="1255270" rtl="0" eaLnBrk="1" latinLnBrk="0" hangingPunct="1">
        <a:defRPr sz="2471" kern="1200">
          <a:solidFill>
            <a:schemeClr val="tx1"/>
          </a:solidFill>
          <a:latin typeface="+mn-lt"/>
          <a:ea typeface="+mn-ea"/>
          <a:cs typeface="+mn-cs"/>
        </a:defRPr>
      </a:lvl3pPr>
      <a:lvl4pPr marL="1882905" algn="l" defTabSz="1255270" rtl="0" eaLnBrk="1" latinLnBrk="0" hangingPunct="1">
        <a:defRPr sz="2471" kern="1200">
          <a:solidFill>
            <a:schemeClr val="tx1"/>
          </a:solidFill>
          <a:latin typeface="+mn-lt"/>
          <a:ea typeface="+mn-ea"/>
          <a:cs typeface="+mn-cs"/>
        </a:defRPr>
      </a:lvl4pPr>
      <a:lvl5pPr marL="2510541" algn="l" defTabSz="1255270" rtl="0" eaLnBrk="1" latinLnBrk="0" hangingPunct="1">
        <a:defRPr sz="2471" kern="1200">
          <a:solidFill>
            <a:schemeClr val="tx1"/>
          </a:solidFill>
          <a:latin typeface="+mn-lt"/>
          <a:ea typeface="+mn-ea"/>
          <a:cs typeface="+mn-cs"/>
        </a:defRPr>
      </a:lvl5pPr>
      <a:lvl6pPr marL="3138175" algn="l" defTabSz="1255270" rtl="0" eaLnBrk="1" latinLnBrk="0" hangingPunct="1">
        <a:defRPr sz="2471" kern="1200">
          <a:solidFill>
            <a:schemeClr val="tx1"/>
          </a:solidFill>
          <a:latin typeface="+mn-lt"/>
          <a:ea typeface="+mn-ea"/>
          <a:cs typeface="+mn-cs"/>
        </a:defRPr>
      </a:lvl6pPr>
      <a:lvl7pPr marL="3765810" algn="l" defTabSz="1255270" rtl="0" eaLnBrk="1" latinLnBrk="0" hangingPunct="1">
        <a:defRPr sz="2471" kern="1200">
          <a:solidFill>
            <a:schemeClr val="tx1"/>
          </a:solidFill>
          <a:latin typeface="+mn-lt"/>
          <a:ea typeface="+mn-ea"/>
          <a:cs typeface="+mn-cs"/>
        </a:defRPr>
      </a:lvl7pPr>
      <a:lvl8pPr marL="4393445" algn="l" defTabSz="1255270" rtl="0" eaLnBrk="1" latinLnBrk="0" hangingPunct="1">
        <a:defRPr sz="2471" kern="1200">
          <a:solidFill>
            <a:schemeClr val="tx1"/>
          </a:solidFill>
          <a:latin typeface="+mn-lt"/>
          <a:ea typeface="+mn-ea"/>
          <a:cs typeface="+mn-cs"/>
        </a:defRPr>
      </a:lvl8pPr>
      <a:lvl9pPr marL="5021080" algn="l" defTabSz="1255270" rtl="0" eaLnBrk="1" latinLnBrk="0" hangingPunct="1">
        <a:defRPr sz="24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video" Target="https://www.youtube.com/embed/HsSUVecfgNU?feature=oembe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6.xml"/><Relationship Id="rId1" Type="http://schemas.openxmlformats.org/officeDocument/2006/relationships/video" Target="https://www.youtube.com/embed/gLQn6bKLh8c?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F62108-23A6-4F16-8852-936C9FFCBF54}"/>
              </a:ext>
            </a:extLst>
          </p:cNvPr>
          <p:cNvSpPr>
            <a:spLocks noGrp="1"/>
          </p:cNvSpPr>
          <p:nvPr>
            <p:ph type="ctrTitle"/>
          </p:nvPr>
        </p:nvSpPr>
        <p:spPr>
          <a:xfrm>
            <a:off x="1524000" y="4425396"/>
            <a:ext cx="9144000" cy="926515"/>
          </a:xfrm>
        </p:spPr>
        <p:txBody>
          <a:bodyPr/>
          <a:lstStyle/>
          <a:p>
            <a:r>
              <a:rPr lang="nb-NO" dirty="0"/>
              <a:t>Om psykososialt arbeidsmiljø – </a:t>
            </a:r>
            <a:br>
              <a:rPr lang="nb-NO" dirty="0"/>
            </a:br>
            <a:r>
              <a:rPr lang="nb-NO" dirty="0"/>
              <a:t>og endringene i arbeidsmiljøloven</a:t>
            </a:r>
          </a:p>
        </p:txBody>
      </p:sp>
    </p:spTree>
    <p:custDataLst>
      <p:tags r:id="rId1"/>
    </p:custDataLst>
    <p:extLst>
      <p:ext uri="{BB962C8B-B14F-4D97-AF65-F5344CB8AC3E}">
        <p14:creationId xmlns:p14="http://schemas.microsoft.com/office/powerpoint/2010/main" val="3950966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89BE4F3-D1B5-4901-9D33-457BC93F6FCA}"/>
              </a:ext>
            </a:extLst>
          </p:cNvPr>
          <p:cNvSpPr/>
          <p:nvPr/>
        </p:nvSpPr>
        <p:spPr>
          <a:xfrm>
            <a:off x="0" y="0"/>
            <a:ext cx="4412511" cy="6858000"/>
          </a:xfrm>
          <a:prstGeom prst="rect">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4400">
                <a:solidFill>
                  <a:schemeClr val="tx1"/>
                </a:solidFill>
              </a:rPr>
              <a:t>Tidligere </a:t>
            </a:r>
            <a:endParaRPr lang="nb-NO" sz="4400" dirty="0">
              <a:solidFill>
                <a:schemeClr val="tx1"/>
              </a:solidFill>
            </a:endParaRPr>
          </a:p>
          <a:p>
            <a:pPr algn="ctr"/>
            <a:r>
              <a:rPr lang="nb-NO" sz="4400" dirty="0">
                <a:solidFill>
                  <a:schemeClr val="tx1"/>
                </a:solidFill>
              </a:rPr>
              <a:t>aml. § 4-3</a:t>
            </a:r>
            <a:endParaRPr lang="nb-NO" sz="3200" dirty="0">
              <a:solidFill>
                <a:schemeClr val="tx1"/>
              </a:solidFill>
            </a:endParaRPr>
          </a:p>
        </p:txBody>
      </p:sp>
      <p:sp>
        <p:nvSpPr>
          <p:cNvPr id="3" name="Plassholder for innhold 2">
            <a:extLst>
              <a:ext uri="{FF2B5EF4-FFF2-40B4-BE49-F238E27FC236}">
                <a16:creationId xmlns:a16="http://schemas.microsoft.com/office/drawing/2014/main" id="{E3E6D26B-2777-49E2-B47C-E54DB55F9C7A}"/>
              </a:ext>
            </a:extLst>
          </p:cNvPr>
          <p:cNvSpPr>
            <a:spLocks noGrp="1"/>
          </p:cNvSpPr>
          <p:nvPr>
            <p:ph idx="1"/>
          </p:nvPr>
        </p:nvSpPr>
        <p:spPr>
          <a:xfrm>
            <a:off x="5401340" y="2732568"/>
            <a:ext cx="6005459" cy="2456121"/>
          </a:xfrm>
        </p:spPr>
        <p:txBody>
          <a:bodyPr>
            <a:normAutofit/>
          </a:bodyPr>
          <a:lstStyle/>
          <a:p>
            <a:r>
              <a:rPr lang="nb-NO" sz="1800" dirty="0"/>
              <a:t>integritet og verdighet</a:t>
            </a:r>
          </a:p>
          <a:p>
            <a:r>
              <a:rPr lang="nb-NO" sz="1800" dirty="0"/>
              <a:t>kontakt og kommunikasjon</a:t>
            </a:r>
          </a:p>
          <a:p>
            <a:r>
              <a:rPr lang="nb-NO" sz="1800" dirty="0"/>
              <a:t>trakassering og utilbørlig opptreden</a:t>
            </a:r>
          </a:p>
          <a:p>
            <a:r>
              <a:rPr lang="nb-NO" sz="1800" dirty="0"/>
              <a:t>vold, trusler og uheldige belastninger</a:t>
            </a:r>
          </a:p>
          <a:p>
            <a:endParaRPr lang="nb-NO" dirty="0"/>
          </a:p>
        </p:txBody>
      </p:sp>
    </p:spTree>
    <p:extLst>
      <p:ext uri="{BB962C8B-B14F-4D97-AF65-F5344CB8AC3E}">
        <p14:creationId xmlns:p14="http://schemas.microsoft.com/office/powerpoint/2010/main" val="3961444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1DF8CD04-9EE4-3F88-851D-005ACB401EFF}"/>
              </a:ext>
            </a:extLst>
          </p:cNvPr>
          <p:cNvSpPr/>
          <p:nvPr/>
        </p:nvSpPr>
        <p:spPr>
          <a:xfrm>
            <a:off x="2178124" y="1227549"/>
            <a:ext cx="7832942" cy="3901858"/>
          </a:xfrm>
          <a:prstGeom prst="rect">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3600" dirty="0">
              <a:solidFill>
                <a:schemeClr val="tx1"/>
              </a:solidFill>
            </a:endParaRPr>
          </a:p>
        </p:txBody>
      </p:sp>
      <p:sp>
        <p:nvSpPr>
          <p:cNvPr id="3" name="Plassholder for innhold 2">
            <a:extLst>
              <a:ext uri="{FF2B5EF4-FFF2-40B4-BE49-F238E27FC236}">
                <a16:creationId xmlns:a16="http://schemas.microsoft.com/office/drawing/2014/main" id="{D23E5F5B-1C5E-5118-932C-491AD1F64FA5}"/>
              </a:ext>
            </a:extLst>
          </p:cNvPr>
          <p:cNvSpPr>
            <a:spLocks noGrp="1"/>
          </p:cNvSpPr>
          <p:nvPr>
            <p:ph idx="1"/>
          </p:nvPr>
        </p:nvSpPr>
        <p:spPr>
          <a:xfrm>
            <a:off x="2759298" y="1899020"/>
            <a:ext cx="6670594" cy="2558917"/>
          </a:xfrm>
        </p:spPr>
        <p:txBody>
          <a:bodyPr>
            <a:normAutofit/>
          </a:bodyPr>
          <a:lstStyle/>
          <a:p>
            <a:pPr marL="0" indent="0">
              <a:lnSpc>
                <a:spcPct val="150000"/>
              </a:lnSpc>
              <a:buNone/>
            </a:pPr>
            <a:r>
              <a:rPr lang="nb-NO" sz="2000" i="1" dirty="0"/>
              <a:t>Kravene til psykososialt arbeidsmiljø er hovedsakelig regulert i arbeidsmiljøloven § 4-3, men må også ses i sammenheng med bestemmelsene i §§ 4-1, 4-2 og 4-6 (1) som handler om de organisatoriske arbeidsbetingelsene.</a:t>
            </a:r>
          </a:p>
        </p:txBody>
      </p:sp>
      <p:pic>
        <p:nvPicPr>
          <p:cNvPr id="7" name="Bilde 6">
            <a:extLst>
              <a:ext uri="{FF2B5EF4-FFF2-40B4-BE49-F238E27FC236}">
                <a16:creationId xmlns:a16="http://schemas.microsoft.com/office/drawing/2014/main" id="{8F8F61A6-A4C0-861B-0D16-764F0FC48D9A}"/>
              </a:ext>
            </a:extLst>
          </p:cNvPr>
          <p:cNvPicPr>
            <a:picLocks noChangeAspect="1"/>
          </p:cNvPicPr>
          <p:nvPr/>
        </p:nvPicPr>
        <p:blipFill>
          <a:blip r:embed="rId3"/>
          <a:stretch>
            <a:fillRect/>
          </a:stretch>
        </p:blipFill>
        <p:spPr>
          <a:xfrm>
            <a:off x="794918" y="5391246"/>
            <a:ext cx="2314898" cy="819264"/>
          </a:xfrm>
          <a:prstGeom prst="rect">
            <a:avLst/>
          </a:prstGeom>
        </p:spPr>
      </p:pic>
    </p:spTree>
    <p:extLst>
      <p:ext uri="{BB962C8B-B14F-4D97-AF65-F5344CB8AC3E}">
        <p14:creationId xmlns:p14="http://schemas.microsoft.com/office/powerpoint/2010/main" val="1821844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7D4E68A4-900F-4835-8EE7-ACDF9FA341BA}"/>
              </a:ext>
            </a:extLst>
          </p:cNvPr>
          <p:cNvSpPr>
            <a:spLocks noGrp="1"/>
          </p:cNvSpPr>
          <p:nvPr>
            <p:ph idx="1"/>
          </p:nvPr>
        </p:nvSpPr>
        <p:spPr>
          <a:xfrm>
            <a:off x="5006555" y="1259456"/>
            <a:ext cx="6381750" cy="5661118"/>
          </a:xfrm>
        </p:spPr>
        <p:txBody>
          <a:bodyPr>
            <a:normAutofit/>
          </a:bodyPr>
          <a:lstStyle/>
          <a:p>
            <a:pPr>
              <a:lnSpc>
                <a:spcPct val="150000"/>
              </a:lnSpc>
            </a:pPr>
            <a:r>
              <a:rPr lang="nb-NO" sz="1600" dirty="0">
                <a:solidFill>
                  <a:srgbClr val="0070C0"/>
                </a:solidFill>
              </a:rPr>
              <a:t>fullt forsvarlig </a:t>
            </a:r>
            <a:r>
              <a:rPr lang="nb-NO" sz="1600" dirty="0"/>
              <a:t>arbeidsmiljø </a:t>
            </a:r>
          </a:p>
          <a:p>
            <a:pPr>
              <a:lnSpc>
                <a:spcPct val="150000"/>
              </a:lnSpc>
            </a:pPr>
            <a:r>
              <a:rPr lang="nb-NO" sz="1600" dirty="0"/>
              <a:t>forebyggingsperspektiv ved planlegging og utforming av arbeidet</a:t>
            </a:r>
          </a:p>
          <a:p>
            <a:pPr>
              <a:lnSpc>
                <a:spcPct val="150000"/>
              </a:lnSpc>
            </a:pPr>
            <a:r>
              <a:rPr lang="nb-NO" sz="1600" dirty="0"/>
              <a:t>organisatoriske forhold som arbeidets organisering, ledelse, arbeidstidsordninger, lønnssystemer, teknologi mm ikke skal føre til </a:t>
            </a:r>
            <a:r>
              <a:rPr lang="nb-NO" sz="1600" dirty="0">
                <a:solidFill>
                  <a:srgbClr val="0070C0"/>
                </a:solidFill>
              </a:rPr>
              <a:t>uheldige belastninger</a:t>
            </a:r>
          </a:p>
          <a:p>
            <a:pPr>
              <a:lnSpc>
                <a:spcPct val="150000"/>
              </a:lnSpc>
            </a:pPr>
            <a:r>
              <a:rPr lang="nb-NO" sz="1600" dirty="0"/>
              <a:t>faglig og personlig utvikling, selvbestemmelse, innflytelse, faglig ansvar, variasjon, se sammenheng, informasjon, opplæring, medvirkning og kompetanseutvikling..</a:t>
            </a:r>
          </a:p>
          <a:p>
            <a:pPr>
              <a:lnSpc>
                <a:spcPct val="150000"/>
              </a:lnSpc>
            </a:pPr>
            <a:r>
              <a:rPr lang="nb-NO" sz="1600" dirty="0"/>
              <a:t>tilrettelegging ved redusert arbeidsevne</a:t>
            </a:r>
          </a:p>
          <a:p>
            <a:endParaRPr lang="nb-NO" dirty="0"/>
          </a:p>
        </p:txBody>
      </p:sp>
      <p:sp>
        <p:nvSpPr>
          <p:cNvPr id="4" name="Rektangel 3">
            <a:extLst>
              <a:ext uri="{FF2B5EF4-FFF2-40B4-BE49-F238E27FC236}">
                <a16:creationId xmlns:a16="http://schemas.microsoft.com/office/drawing/2014/main" id="{1A407DEB-B12B-4400-8ADE-C6AE47BC661A}"/>
              </a:ext>
            </a:extLst>
          </p:cNvPr>
          <p:cNvSpPr/>
          <p:nvPr/>
        </p:nvSpPr>
        <p:spPr>
          <a:xfrm>
            <a:off x="0" y="0"/>
            <a:ext cx="4412511" cy="6858000"/>
          </a:xfrm>
          <a:prstGeom prst="rect">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600" dirty="0" err="1">
                <a:solidFill>
                  <a:schemeClr val="tx1"/>
                </a:solidFill>
              </a:rPr>
              <a:t>Aml</a:t>
            </a:r>
            <a:r>
              <a:rPr lang="nb-NO" sz="3600" dirty="0">
                <a:solidFill>
                  <a:schemeClr val="tx1"/>
                </a:solidFill>
              </a:rPr>
              <a:t>. §§ 4-1,</a:t>
            </a:r>
          </a:p>
          <a:p>
            <a:pPr algn="ctr"/>
            <a:r>
              <a:rPr lang="nb-NO" sz="3600" dirty="0">
                <a:solidFill>
                  <a:schemeClr val="tx1"/>
                </a:solidFill>
              </a:rPr>
              <a:t> 4-2 og 4-6 (1)</a:t>
            </a:r>
          </a:p>
        </p:txBody>
      </p:sp>
    </p:spTree>
    <p:extLst>
      <p:ext uri="{BB962C8B-B14F-4D97-AF65-F5344CB8AC3E}">
        <p14:creationId xmlns:p14="http://schemas.microsoft.com/office/powerpoint/2010/main" val="1057389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DB0EA-BDE0-ED51-DBC5-6300D38CE239}"/>
            </a:ext>
          </a:extLst>
        </p:cNvPr>
        <p:cNvGrpSpPr/>
        <p:nvPr/>
      </p:nvGrpSpPr>
      <p:grpSpPr>
        <a:xfrm>
          <a:off x="0" y="0"/>
          <a:ext cx="0" cy="0"/>
          <a:chOff x="0" y="0"/>
          <a:chExt cx="0" cy="0"/>
        </a:xfrm>
      </p:grpSpPr>
      <p:sp>
        <p:nvSpPr>
          <p:cNvPr id="5" name="Rektangel 4">
            <a:extLst>
              <a:ext uri="{FF2B5EF4-FFF2-40B4-BE49-F238E27FC236}">
                <a16:creationId xmlns:a16="http://schemas.microsoft.com/office/drawing/2014/main" id="{FECB749E-E70E-7AC9-E761-099682F9769D}"/>
              </a:ext>
            </a:extLst>
          </p:cNvPr>
          <p:cNvSpPr/>
          <p:nvPr/>
        </p:nvSpPr>
        <p:spPr>
          <a:xfrm>
            <a:off x="0" y="0"/>
            <a:ext cx="4412511" cy="6858000"/>
          </a:xfrm>
          <a:prstGeom prst="rect">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4400" dirty="0">
                <a:solidFill>
                  <a:schemeClr val="tx1"/>
                </a:solidFill>
              </a:rPr>
              <a:t>Nytt i </a:t>
            </a:r>
          </a:p>
          <a:p>
            <a:pPr algn="ctr"/>
            <a:r>
              <a:rPr lang="nb-NO" sz="4400" dirty="0">
                <a:solidFill>
                  <a:schemeClr val="tx1"/>
                </a:solidFill>
              </a:rPr>
              <a:t>aml. § 4-3</a:t>
            </a:r>
            <a:endParaRPr lang="nb-NO" sz="3200" dirty="0">
              <a:solidFill>
                <a:schemeClr val="tx1"/>
              </a:solidFill>
            </a:endParaRPr>
          </a:p>
        </p:txBody>
      </p:sp>
      <p:sp>
        <p:nvSpPr>
          <p:cNvPr id="3" name="Plassholder for innhold 2">
            <a:extLst>
              <a:ext uri="{FF2B5EF4-FFF2-40B4-BE49-F238E27FC236}">
                <a16:creationId xmlns:a16="http://schemas.microsoft.com/office/drawing/2014/main" id="{4CECF3BE-6847-AF29-1991-00DE85656491}"/>
              </a:ext>
            </a:extLst>
          </p:cNvPr>
          <p:cNvSpPr>
            <a:spLocks noGrp="1"/>
          </p:cNvSpPr>
          <p:nvPr>
            <p:ph idx="1"/>
          </p:nvPr>
        </p:nvSpPr>
        <p:spPr>
          <a:xfrm>
            <a:off x="5401340" y="2732568"/>
            <a:ext cx="6005459" cy="2456121"/>
          </a:xfrm>
        </p:spPr>
        <p:txBody>
          <a:bodyPr>
            <a:normAutofit fontScale="92500" lnSpcReduction="20000"/>
          </a:bodyPr>
          <a:lstStyle/>
          <a:p>
            <a:r>
              <a:rPr lang="nb-NO" sz="1800" dirty="0"/>
              <a:t>hvordan arbeidet organiseres, planlegges og gjennomføres</a:t>
            </a:r>
          </a:p>
          <a:p>
            <a:endParaRPr lang="nb-NO" sz="1800" dirty="0"/>
          </a:p>
          <a:p>
            <a:r>
              <a:rPr lang="nb-NO" sz="1800" dirty="0"/>
              <a:t>uklare eller motstridende krav og forventninger</a:t>
            </a:r>
          </a:p>
          <a:p>
            <a:r>
              <a:rPr lang="nb-NO" sz="1800" dirty="0"/>
              <a:t>emosjonelle krav og belastninger </a:t>
            </a:r>
          </a:p>
          <a:p>
            <a:r>
              <a:rPr lang="nb-NO" sz="1800" dirty="0"/>
              <a:t>arbeidsmengde og tidspress</a:t>
            </a:r>
          </a:p>
          <a:p>
            <a:r>
              <a:rPr lang="nb-NO" sz="1800" dirty="0"/>
              <a:t>støtte og hjelp</a:t>
            </a:r>
          </a:p>
          <a:p>
            <a:endParaRPr lang="nb-NO" dirty="0"/>
          </a:p>
        </p:txBody>
      </p:sp>
    </p:spTree>
    <p:extLst>
      <p:ext uri="{BB962C8B-B14F-4D97-AF65-F5344CB8AC3E}">
        <p14:creationId xmlns:p14="http://schemas.microsoft.com/office/powerpoint/2010/main" val="1086725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05A86-E5B3-97DD-6F7A-9295F83F29E6}"/>
            </a:ext>
          </a:extLst>
        </p:cNvPr>
        <p:cNvGrpSpPr/>
        <p:nvPr/>
      </p:nvGrpSpPr>
      <p:grpSpPr>
        <a:xfrm>
          <a:off x="0" y="0"/>
          <a:ext cx="0" cy="0"/>
          <a:chOff x="0" y="0"/>
          <a:chExt cx="0" cy="0"/>
        </a:xfrm>
      </p:grpSpPr>
      <p:pic>
        <p:nvPicPr>
          <p:cNvPr id="2" name="Plassholder for innhold 7" descr="Fem enheter av grønn 3D-baller er suspendert i middels luft">
            <a:extLst>
              <a:ext uri="{FF2B5EF4-FFF2-40B4-BE49-F238E27FC236}">
                <a16:creationId xmlns:a16="http://schemas.microsoft.com/office/drawing/2014/main" id="{4E3F6EEF-A679-75B1-2913-06705091020C}"/>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t="25496"/>
          <a:stretch>
            <a:fillRect/>
          </a:stretch>
        </p:blipFill>
        <p:spPr>
          <a:xfrm>
            <a:off x="782391" y="787985"/>
            <a:ext cx="10624407" cy="5283643"/>
          </a:xfrm>
          <a:prstGeom prst="rect">
            <a:avLst/>
          </a:prstGeom>
          <a:noFill/>
        </p:spPr>
      </p:pic>
      <p:sp>
        <p:nvSpPr>
          <p:cNvPr id="5" name="TekstSylinder 4">
            <a:extLst>
              <a:ext uri="{FF2B5EF4-FFF2-40B4-BE49-F238E27FC236}">
                <a16:creationId xmlns:a16="http://schemas.microsoft.com/office/drawing/2014/main" id="{B7E96D3B-9B55-664C-EEF6-6D2E896DEA8E}"/>
              </a:ext>
            </a:extLst>
          </p:cNvPr>
          <p:cNvSpPr txBox="1"/>
          <p:nvPr/>
        </p:nvSpPr>
        <p:spPr>
          <a:xfrm>
            <a:off x="1230586" y="2444355"/>
            <a:ext cx="9730829" cy="1969292"/>
          </a:xfrm>
          <a:prstGeom prst="rect">
            <a:avLst/>
          </a:prstGeom>
        </p:spPr>
        <p:txBody>
          <a:bodyPr vert="horz" lIns="0" tIns="0" rIns="0" bIns="0" rtlCol="0" anchor="ctr">
            <a:normAutofit/>
          </a:bodyPr>
          <a:lstStyle/>
          <a:p>
            <a:pPr algn="ctr" defTabSz="1255270">
              <a:lnSpc>
                <a:spcPct val="90000"/>
              </a:lnSpc>
              <a:spcBef>
                <a:spcPct val="0"/>
              </a:spcBef>
              <a:spcAft>
                <a:spcPts val="600"/>
              </a:spcAft>
              <a:tabLst>
                <a:tab pos="9144000" algn="l"/>
              </a:tabLst>
            </a:pPr>
            <a:r>
              <a:rPr lang="en-US" sz="3800" b="1" dirty="0" err="1">
                <a:latin typeface="+mj-lt"/>
                <a:ea typeface="+mj-ea"/>
                <a:cs typeface="+mj-cs"/>
              </a:rPr>
              <a:t>Risikofaktorer</a:t>
            </a:r>
            <a:r>
              <a:rPr lang="en-US" sz="3800" b="1" dirty="0">
                <a:latin typeface="+mj-lt"/>
                <a:ea typeface="+mj-ea"/>
                <a:cs typeface="+mj-cs"/>
              </a:rPr>
              <a:t> &amp; </a:t>
            </a:r>
          </a:p>
          <a:p>
            <a:pPr algn="ctr" defTabSz="1255270">
              <a:lnSpc>
                <a:spcPct val="90000"/>
              </a:lnSpc>
              <a:spcBef>
                <a:spcPct val="0"/>
              </a:spcBef>
              <a:spcAft>
                <a:spcPts val="600"/>
              </a:spcAft>
              <a:tabLst>
                <a:tab pos="9144000" algn="l"/>
              </a:tabLst>
            </a:pPr>
            <a:r>
              <a:rPr lang="en-US" sz="3800" b="1" dirty="0" err="1">
                <a:latin typeface="+mj-lt"/>
                <a:ea typeface="+mj-ea"/>
                <a:cs typeface="+mj-cs"/>
              </a:rPr>
              <a:t>beskyttende</a:t>
            </a:r>
            <a:r>
              <a:rPr lang="en-US" sz="3800" b="1" dirty="0">
                <a:latin typeface="+mj-lt"/>
                <a:ea typeface="+mj-ea"/>
                <a:cs typeface="+mj-cs"/>
              </a:rPr>
              <a:t> </a:t>
            </a:r>
            <a:r>
              <a:rPr lang="en-US" sz="3800" b="1" dirty="0" err="1">
                <a:latin typeface="+mj-lt"/>
                <a:ea typeface="+mj-ea"/>
                <a:cs typeface="+mj-cs"/>
              </a:rPr>
              <a:t>faktorer</a:t>
            </a:r>
            <a:r>
              <a:rPr lang="en-US" sz="3800" b="1" dirty="0">
                <a:latin typeface="+mj-lt"/>
                <a:ea typeface="+mj-ea"/>
                <a:cs typeface="+mj-cs"/>
              </a:rPr>
              <a:t> </a:t>
            </a:r>
          </a:p>
        </p:txBody>
      </p:sp>
    </p:spTree>
    <p:extLst>
      <p:ext uri="{BB962C8B-B14F-4D97-AF65-F5344CB8AC3E}">
        <p14:creationId xmlns:p14="http://schemas.microsoft.com/office/powerpoint/2010/main" val="3336219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9A421-BA6B-4CED-D005-DDFB90149652}"/>
            </a:ext>
          </a:extLst>
        </p:cNvPr>
        <p:cNvGrpSpPr/>
        <p:nvPr/>
      </p:nvGrpSpPr>
      <p:grpSpPr>
        <a:xfrm>
          <a:off x="0" y="0"/>
          <a:ext cx="0" cy="0"/>
          <a:chOff x="0" y="0"/>
          <a:chExt cx="0" cy="0"/>
        </a:xfrm>
      </p:grpSpPr>
      <p:sp>
        <p:nvSpPr>
          <p:cNvPr id="6" name="Rektangel 5">
            <a:extLst>
              <a:ext uri="{FF2B5EF4-FFF2-40B4-BE49-F238E27FC236}">
                <a16:creationId xmlns:a16="http://schemas.microsoft.com/office/drawing/2014/main" id="{677BA410-BB44-D950-3183-3569E1F37BAA}"/>
              </a:ext>
            </a:extLst>
          </p:cNvPr>
          <p:cNvSpPr/>
          <p:nvPr/>
        </p:nvSpPr>
        <p:spPr>
          <a:xfrm>
            <a:off x="-127000" y="0"/>
            <a:ext cx="702290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innhold 2">
            <a:extLst>
              <a:ext uri="{FF2B5EF4-FFF2-40B4-BE49-F238E27FC236}">
                <a16:creationId xmlns:a16="http://schemas.microsoft.com/office/drawing/2014/main" id="{3C8123E2-88C8-0C8E-6D01-C0316AA1529C}"/>
              </a:ext>
            </a:extLst>
          </p:cNvPr>
          <p:cNvSpPr>
            <a:spLocks noGrp="1"/>
          </p:cNvSpPr>
          <p:nvPr>
            <p:ph idx="1"/>
          </p:nvPr>
        </p:nvSpPr>
        <p:spPr>
          <a:xfrm>
            <a:off x="1413520" y="940088"/>
            <a:ext cx="4377680" cy="5200650"/>
          </a:xfrm>
          <a:noFill/>
          <a:ln>
            <a:noFill/>
          </a:ln>
        </p:spPr>
        <p:txBody>
          <a:bodyPr>
            <a:normAutofit fontScale="77500" lnSpcReduction="20000"/>
          </a:bodyPr>
          <a:lstStyle/>
          <a:p>
            <a:pPr>
              <a:lnSpc>
                <a:spcPct val="150000"/>
              </a:lnSpc>
            </a:pPr>
            <a:r>
              <a:rPr lang="nb-NO" sz="2300" dirty="0"/>
              <a:t>ugunstig arbeidstid</a:t>
            </a:r>
          </a:p>
          <a:p>
            <a:pPr>
              <a:lnSpc>
                <a:spcPct val="150000"/>
              </a:lnSpc>
            </a:pPr>
            <a:r>
              <a:rPr lang="nb-NO" sz="2300" dirty="0"/>
              <a:t>stort arbeidspress kombinert med lav kontroll</a:t>
            </a:r>
          </a:p>
          <a:p>
            <a:pPr>
              <a:lnSpc>
                <a:spcPct val="150000"/>
              </a:lnSpc>
            </a:pPr>
            <a:r>
              <a:rPr lang="nb-NO" sz="2300" dirty="0"/>
              <a:t>jobbusikkerhet</a:t>
            </a:r>
          </a:p>
          <a:p>
            <a:pPr>
              <a:lnSpc>
                <a:spcPct val="150000"/>
              </a:lnSpc>
            </a:pPr>
            <a:r>
              <a:rPr lang="nb-NO" sz="2300" dirty="0"/>
              <a:t>raske endringer</a:t>
            </a:r>
          </a:p>
          <a:p>
            <a:pPr>
              <a:lnSpc>
                <a:spcPct val="150000"/>
              </a:lnSpc>
            </a:pPr>
            <a:r>
              <a:rPr lang="nb-NO" sz="2300" dirty="0"/>
              <a:t>høye jobbkrav</a:t>
            </a:r>
          </a:p>
          <a:p>
            <a:pPr>
              <a:lnSpc>
                <a:spcPct val="150000"/>
              </a:lnSpc>
            </a:pPr>
            <a:r>
              <a:rPr lang="nb-NO" sz="2300" dirty="0"/>
              <a:t>høye emosjonelle krav</a:t>
            </a:r>
          </a:p>
          <a:p>
            <a:pPr>
              <a:lnSpc>
                <a:spcPct val="150000"/>
              </a:lnSpc>
            </a:pPr>
            <a:r>
              <a:rPr lang="nb-NO" sz="2300" dirty="0"/>
              <a:t>uklare rolleforventninger</a:t>
            </a:r>
          </a:p>
          <a:p>
            <a:pPr lvl="1">
              <a:lnSpc>
                <a:spcPct val="150000"/>
              </a:lnSpc>
            </a:pPr>
            <a:r>
              <a:rPr lang="nb-NO" sz="2300" dirty="0"/>
              <a:t>rollekonflikt</a:t>
            </a:r>
          </a:p>
          <a:p>
            <a:pPr lvl="1">
              <a:lnSpc>
                <a:spcPct val="150000"/>
              </a:lnSpc>
            </a:pPr>
            <a:r>
              <a:rPr lang="nb-NO" sz="2300" dirty="0"/>
              <a:t>rolleuklarhet</a:t>
            </a:r>
          </a:p>
          <a:p>
            <a:pPr>
              <a:lnSpc>
                <a:spcPct val="150000"/>
              </a:lnSpc>
            </a:pPr>
            <a:endParaRPr lang="nb-NO" dirty="0"/>
          </a:p>
          <a:p>
            <a:pPr>
              <a:lnSpc>
                <a:spcPct val="150000"/>
              </a:lnSpc>
            </a:pPr>
            <a:endParaRPr lang="nb-NO" dirty="0"/>
          </a:p>
          <a:p>
            <a:pPr>
              <a:lnSpc>
                <a:spcPct val="150000"/>
              </a:lnSpc>
            </a:pPr>
            <a:endParaRPr lang="nb-NO" dirty="0"/>
          </a:p>
          <a:p>
            <a:endParaRPr lang="nb-NO" dirty="0"/>
          </a:p>
        </p:txBody>
      </p:sp>
      <p:pic>
        <p:nvPicPr>
          <p:cNvPr id="2" name="Bilde 1">
            <a:extLst>
              <a:ext uri="{FF2B5EF4-FFF2-40B4-BE49-F238E27FC236}">
                <a16:creationId xmlns:a16="http://schemas.microsoft.com/office/drawing/2014/main" id="{45B73FB1-2FB5-851D-C3B6-73CB6AC685A7}"/>
              </a:ext>
            </a:extLst>
          </p:cNvPr>
          <p:cNvPicPr>
            <a:picLocks noChangeAspect="1"/>
          </p:cNvPicPr>
          <p:nvPr/>
        </p:nvPicPr>
        <p:blipFill>
          <a:blip r:embed="rId3">
            <a:alphaModFix amt="70000"/>
          </a:blip>
          <a:stretch>
            <a:fillRect/>
          </a:stretch>
        </p:blipFill>
        <p:spPr>
          <a:xfrm>
            <a:off x="6660932" y="0"/>
            <a:ext cx="5637276" cy="6858000"/>
          </a:xfrm>
          <a:prstGeom prst="rect">
            <a:avLst/>
          </a:prstGeom>
        </p:spPr>
      </p:pic>
    </p:spTree>
    <p:extLst>
      <p:ext uri="{BB962C8B-B14F-4D97-AF65-F5344CB8AC3E}">
        <p14:creationId xmlns:p14="http://schemas.microsoft.com/office/powerpoint/2010/main" val="3807793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61DC5-7E44-B58A-1566-F36874C3B664}"/>
            </a:ext>
          </a:extLst>
        </p:cNvPr>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B12EE421-E808-906C-047D-58C49FCF250D}"/>
              </a:ext>
            </a:extLst>
          </p:cNvPr>
          <p:cNvSpPr>
            <a:spLocks noGrp="1"/>
          </p:cNvSpPr>
          <p:nvPr>
            <p:ph idx="1"/>
          </p:nvPr>
        </p:nvSpPr>
        <p:spPr>
          <a:xfrm>
            <a:off x="1290393" y="937986"/>
            <a:ext cx="4005508" cy="5286828"/>
          </a:xfrm>
        </p:spPr>
        <p:txBody>
          <a:bodyPr>
            <a:normAutofit fontScale="70000" lnSpcReduction="20000"/>
          </a:bodyPr>
          <a:lstStyle/>
          <a:p>
            <a:pPr>
              <a:lnSpc>
                <a:spcPct val="150000"/>
              </a:lnSpc>
            </a:pPr>
            <a:r>
              <a:rPr lang="nb-NO" sz="2300" dirty="0"/>
              <a:t>selvbestemmelse</a:t>
            </a:r>
          </a:p>
          <a:p>
            <a:pPr>
              <a:lnSpc>
                <a:spcPct val="150000"/>
              </a:lnSpc>
            </a:pPr>
            <a:r>
              <a:rPr lang="nb-NO" sz="2300" dirty="0"/>
              <a:t>balanse mellom krav og kontroll over eget arbeid</a:t>
            </a:r>
          </a:p>
          <a:p>
            <a:pPr>
              <a:lnSpc>
                <a:spcPct val="150000"/>
              </a:lnSpc>
            </a:pPr>
            <a:r>
              <a:rPr lang="nb-NO" sz="2300" dirty="0"/>
              <a:t>balansen mellom krav og ressurser</a:t>
            </a:r>
          </a:p>
          <a:p>
            <a:pPr>
              <a:lnSpc>
                <a:spcPct val="150000"/>
              </a:lnSpc>
            </a:pPr>
            <a:r>
              <a:rPr lang="nb-NO" sz="2300" dirty="0"/>
              <a:t>støttende, bemyndigende og rettferdig ledelse</a:t>
            </a:r>
          </a:p>
          <a:p>
            <a:pPr>
              <a:lnSpc>
                <a:spcPct val="150000"/>
              </a:lnSpc>
            </a:pPr>
            <a:r>
              <a:rPr lang="nb-NO" sz="2300" dirty="0"/>
              <a:t>balanse mellom krav og anerkjennelse/belønning</a:t>
            </a:r>
          </a:p>
          <a:p>
            <a:pPr>
              <a:lnSpc>
                <a:spcPct val="150000"/>
              </a:lnSpc>
            </a:pPr>
            <a:r>
              <a:rPr lang="nb-NO" sz="2300" dirty="0"/>
              <a:t>positive utfordringer</a:t>
            </a:r>
          </a:p>
          <a:p>
            <a:pPr>
              <a:lnSpc>
                <a:spcPct val="150000"/>
              </a:lnSpc>
            </a:pPr>
            <a:r>
              <a:rPr lang="nb-NO" sz="2300" dirty="0"/>
              <a:t>meningsfullt arbeid</a:t>
            </a:r>
          </a:p>
          <a:p>
            <a:pPr>
              <a:lnSpc>
                <a:spcPct val="150000"/>
              </a:lnSpc>
            </a:pPr>
            <a:r>
              <a:rPr lang="nb-NO" sz="2300" dirty="0"/>
              <a:t>medbestemmelse og sosial støtte</a:t>
            </a:r>
          </a:p>
          <a:p>
            <a:pPr>
              <a:lnSpc>
                <a:spcPct val="150000"/>
              </a:lnSpc>
            </a:pPr>
            <a:endParaRPr lang="nb-NO" dirty="0"/>
          </a:p>
        </p:txBody>
      </p:sp>
      <p:pic>
        <p:nvPicPr>
          <p:cNvPr id="4" name="Bilde 3" descr="Fargerike hatter på veggen">
            <a:extLst>
              <a:ext uri="{FF2B5EF4-FFF2-40B4-BE49-F238E27FC236}">
                <a16:creationId xmlns:a16="http://schemas.microsoft.com/office/drawing/2014/main" id="{1BC03022-AE37-4187-80C4-2C0E54FED5FD}"/>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5910299" y="0"/>
            <a:ext cx="8170843" cy="6858000"/>
          </a:xfrm>
          <a:prstGeom prst="rect">
            <a:avLst/>
          </a:prstGeom>
        </p:spPr>
      </p:pic>
    </p:spTree>
    <p:extLst>
      <p:ext uri="{BB962C8B-B14F-4D97-AF65-F5344CB8AC3E}">
        <p14:creationId xmlns:p14="http://schemas.microsoft.com/office/powerpoint/2010/main" val="1280245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F0542-E567-7A29-E7DD-6CE9D2422010}"/>
            </a:ext>
          </a:extLst>
        </p:cNvPr>
        <p:cNvGrpSpPr/>
        <p:nvPr/>
      </p:nvGrpSpPr>
      <p:grpSpPr>
        <a:xfrm>
          <a:off x="0" y="0"/>
          <a:ext cx="0" cy="0"/>
          <a:chOff x="0" y="0"/>
          <a:chExt cx="0" cy="0"/>
        </a:xfrm>
      </p:grpSpPr>
      <p:pic>
        <p:nvPicPr>
          <p:cNvPr id="4" name="Bilde 3">
            <a:extLst>
              <a:ext uri="{FF2B5EF4-FFF2-40B4-BE49-F238E27FC236}">
                <a16:creationId xmlns:a16="http://schemas.microsoft.com/office/drawing/2014/main" id="{C048D366-E803-9F39-E194-2610AEC838F3}"/>
              </a:ext>
            </a:extLst>
          </p:cNvPr>
          <p:cNvPicPr>
            <a:picLocks noChangeAspect="1"/>
          </p:cNvPicPr>
          <p:nvPr/>
        </p:nvPicPr>
        <p:blipFill>
          <a:blip r:embed="rId3"/>
          <a:stretch>
            <a:fillRect/>
          </a:stretch>
        </p:blipFill>
        <p:spPr>
          <a:xfrm>
            <a:off x="5231540" y="-860"/>
            <a:ext cx="6858860" cy="6858860"/>
          </a:xfrm>
          <a:prstGeom prst="rect">
            <a:avLst/>
          </a:prstGeom>
        </p:spPr>
      </p:pic>
      <p:sp>
        <p:nvSpPr>
          <p:cNvPr id="3" name="Plassholder for innhold 2">
            <a:extLst>
              <a:ext uri="{FF2B5EF4-FFF2-40B4-BE49-F238E27FC236}">
                <a16:creationId xmlns:a16="http://schemas.microsoft.com/office/drawing/2014/main" id="{3922533C-B58F-B207-D815-256DD99E0DB3}"/>
              </a:ext>
            </a:extLst>
          </p:cNvPr>
          <p:cNvSpPr>
            <a:spLocks noGrp="1"/>
          </p:cNvSpPr>
          <p:nvPr>
            <p:ph idx="1"/>
          </p:nvPr>
        </p:nvSpPr>
        <p:spPr>
          <a:xfrm>
            <a:off x="101601" y="2654300"/>
            <a:ext cx="7263540" cy="2197100"/>
          </a:xfrm>
          <a:solidFill>
            <a:schemeClr val="bg2">
              <a:lumMod val="20000"/>
              <a:lumOff val="80000"/>
            </a:schemeClr>
          </a:solidFill>
        </p:spPr>
        <p:txBody>
          <a:bodyPr>
            <a:normAutofit/>
          </a:bodyPr>
          <a:lstStyle/>
          <a:p>
            <a:pPr algn="ctr"/>
            <a:endParaRPr lang="nb-NO" dirty="0"/>
          </a:p>
          <a:p>
            <a:pPr algn="ctr"/>
            <a:r>
              <a:rPr lang="nb-NO" dirty="0"/>
              <a:t>mobbing og trakassering</a:t>
            </a:r>
          </a:p>
          <a:p>
            <a:pPr algn="ctr"/>
            <a:r>
              <a:rPr lang="nb-NO" dirty="0"/>
              <a:t>konflikter</a:t>
            </a:r>
          </a:p>
          <a:p>
            <a:pPr algn="ctr"/>
            <a:r>
              <a:rPr lang="nb-NO" dirty="0"/>
              <a:t>vold og trusler</a:t>
            </a:r>
          </a:p>
        </p:txBody>
      </p:sp>
    </p:spTree>
    <p:extLst>
      <p:ext uri="{BB962C8B-B14F-4D97-AF65-F5344CB8AC3E}">
        <p14:creationId xmlns:p14="http://schemas.microsoft.com/office/powerpoint/2010/main" val="3819013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C5E67D32-EEC8-7A8F-F469-060638C33FF6}"/>
              </a:ext>
            </a:extLst>
          </p:cNvPr>
          <p:cNvSpPr>
            <a:spLocks noGrp="1"/>
          </p:cNvSpPr>
          <p:nvPr>
            <p:ph type="pic" sz="quarter" idx="15"/>
          </p:nvPr>
        </p:nvSpPr>
        <p:spPr/>
        <p:txBody>
          <a:bodyPr/>
          <a:lstStyle/>
          <a:p>
            <a:endParaRPr lang="nb-NO"/>
          </a:p>
        </p:txBody>
      </p:sp>
      <p:sp>
        <p:nvSpPr>
          <p:cNvPr id="3" name="Tittel 2">
            <a:extLst>
              <a:ext uri="{FF2B5EF4-FFF2-40B4-BE49-F238E27FC236}">
                <a16:creationId xmlns:a16="http://schemas.microsoft.com/office/drawing/2014/main" id="{6A6DF593-3CD1-3170-FC43-94277DFE5D91}"/>
              </a:ext>
            </a:extLst>
          </p:cNvPr>
          <p:cNvSpPr>
            <a:spLocks noGrp="1"/>
          </p:cNvSpPr>
          <p:nvPr>
            <p:ph type="title"/>
          </p:nvPr>
        </p:nvSpPr>
        <p:spPr/>
        <p:txBody>
          <a:bodyPr/>
          <a:lstStyle/>
          <a:p>
            <a:endParaRPr lang="nb-NO"/>
          </a:p>
        </p:txBody>
      </p:sp>
      <p:pic>
        <p:nvPicPr>
          <p:cNvPr id="4" name="Media på Internett 3" title="Ikke forvent for mye av en vaffel!">
            <a:hlinkClick r:id="" action="ppaction://media"/>
            <a:extLst>
              <a:ext uri="{FF2B5EF4-FFF2-40B4-BE49-F238E27FC236}">
                <a16:creationId xmlns:a16="http://schemas.microsoft.com/office/drawing/2014/main" id="{0EEE8B10-511C-5FE2-D160-ED03B0AE755F}"/>
              </a:ext>
            </a:extLst>
          </p:cNvPr>
          <p:cNvPicPr>
            <a:picLocks noRot="1" noChangeAspect="1"/>
          </p:cNvPicPr>
          <p:nvPr>
            <a:videoFile r:link="rId1"/>
          </p:nvPr>
        </p:nvPicPr>
        <p:blipFill>
          <a:blip r:embed="rId3"/>
          <a:stretch>
            <a:fillRect/>
          </a:stretch>
        </p:blipFill>
        <p:spPr>
          <a:xfrm>
            <a:off x="703604" y="490671"/>
            <a:ext cx="10784792" cy="6093408"/>
          </a:xfrm>
          <a:prstGeom prst="rect">
            <a:avLst/>
          </a:prstGeom>
        </p:spPr>
      </p:pic>
    </p:spTree>
    <p:extLst>
      <p:ext uri="{BB962C8B-B14F-4D97-AF65-F5344CB8AC3E}">
        <p14:creationId xmlns:p14="http://schemas.microsoft.com/office/powerpoint/2010/main" val="9504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bilde 7">
            <a:extLst>
              <a:ext uri="{FF2B5EF4-FFF2-40B4-BE49-F238E27FC236}">
                <a16:creationId xmlns:a16="http://schemas.microsoft.com/office/drawing/2014/main" id="{45DDE76D-7941-798F-6DD5-D0A992D25D41}"/>
              </a:ext>
            </a:extLst>
          </p:cNvPr>
          <p:cNvPicPr>
            <a:picLocks noGrp="1" noChangeAspect="1"/>
          </p:cNvPicPr>
          <p:nvPr>
            <p:ph type="pic" sz="quarter" idx="15"/>
          </p:nvPr>
        </p:nvPicPr>
        <p:blipFill>
          <a:blip r:embed="rId3"/>
          <a:srcRect l="21695" r="21792" b="1"/>
          <a:stretch/>
        </p:blipFill>
        <p:spPr>
          <a:xfrm>
            <a:off x="782391" y="787985"/>
            <a:ext cx="5308374" cy="5283643"/>
          </a:xfrm>
          <a:noFill/>
        </p:spPr>
      </p:pic>
      <p:sp>
        <p:nvSpPr>
          <p:cNvPr id="15" name="Content Placeholder 3">
            <a:extLst>
              <a:ext uri="{FF2B5EF4-FFF2-40B4-BE49-F238E27FC236}">
                <a16:creationId xmlns:a16="http://schemas.microsoft.com/office/drawing/2014/main" id="{B0F4BBAC-B40A-C992-110E-DC471D6B9BA7}"/>
              </a:ext>
            </a:extLst>
          </p:cNvPr>
          <p:cNvSpPr>
            <a:spLocks noGrp="1"/>
          </p:cNvSpPr>
          <p:nvPr>
            <p:ph idx="16"/>
          </p:nvPr>
        </p:nvSpPr>
        <p:spPr>
          <a:xfrm>
            <a:off x="6574607" y="2007765"/>
            <a:ext cx="5000102" cy="4509483"/>
          </a:xfrm>
        </p:spPr>
        <p:txBody>
          <a:bodyPr/>
          <a:lstStyle/>
          <a:p>
            <a:pPr marL="0" indent="0">
              <a:lnSpc>
                <a:spcPct val="150000"/>
              </a:lnSpc>
              <a:buNone/>
            </a:pPr>
            <a:r>
              <a:rPr lang="nb-NO" sz="1600" b="1" i="0" dirty="0">
                <a:effectLst/>
              </a:rPr>
              <a:t>Fullt forsvarlig psykososialt arbeidsmiljø</a:t>
            </a:r>
          </a:p>
          <a:p>
            <a:pPr marL="0" indent="0">
              <a:lnSpc>
                <a:spcPct val="150000"/>
              </a:lnSpc>
              <a:buNone/>
            </a:pPr>
            <a:r>
              <a:rPr lang="nb-NO" sz="1600" dirty="0"/>
              <a:t>Arbeidet skal </a:t>
            </a:r>
            <a:r>
              <a:rPr lang="nb-NO" sz="1600" dirty="0">
                <a:solidFill>
                  <a:schemeClr val="accent3">
                    <a:lumMod val="75000"/>
                  </a:schemeClr>
                </a:solidFill>
              </a:rPr>
              <a:t>organiseres, planlegges og gjennomføres </a:t>
            </a:r>
            <a:r>
              <a:rPr lang="nb-NO" sz="1600" dirty="0"/>
              <a:t>slik at </a:t>
            </a:r>
            <a:r>
              <a:rPr lang="nb-NO" sz="1600" dirty="0">
                <a:solidFill>
                  <a:schemeClr val="accent3">
                    <a:lumMod val="75000"/>
                  </a:schemeClr>
                </a:solidFill>
              </a:rPr>
              <a:t>de psykososiale arbeidsmiljøfaktorene</a:t>
            </a:r>
            <a:r>
              <a:rPr lang="nb-NO" sz="1600" dirty="0"/>
              <a:t> i virksomheten er </a:t>
            </a:r>
            <a:r>
              <a:rPr lang="nb-NO" sz="1600" dirty="0">
                <a:solidFill>
                  <a:schemeClr val="accent3">
                    <a:lumMod val="75000"/>
                  </a:schemeClr>
                </a:solidFill>
              </a:rPr>
              <a:t>fullt forsvarlige </a:t>
            </a:r>
            <a:r>
              <a:rPr lang="nb-NO" sz="1600" dirty="0"/>
              <a:t>ut fra hensynet til arbeidstakernes helse, sikkerhet og velferd.</a:t>
            </a:r>
          </a:p>
          <a:p>
            <a:endParaRPr lang="en-US" dirty="0"/>
          </a:p>
        </p:txBody>
      </p:sp>
      <p:pic>
        <p:nvPicPr>
          <p:cNvPr id="10" name="Bilde 9">
            <a:extLst>
              <a:ext uri="{FF2B5EF4-FFF2-40B4-BE49-F238E27FC236}">
                <a16:creationId xmlns:a16="http://schemas.microsoft.com/office/drawing/2014/main" id="{D3386B1D-50D9-AE4A-BA5C-FB705CBC8F71}"/>
              </a:ext>
            </a:extLst>
          </p:cNvPr>
          <p:cNvPicPr>
            <a:picLocks noChangeAspect="1"/>
          </p:cNvPicPr>
          <p:nvPr/>
        </p:nvPicPr>
        <p:blipFill>
          <a:blip r:embed="rId4"/>
          <a:stretch>
            <a:fillRect/>
          </a:stretch>
        </p:blipFill>
        <p:spPr>
          <a:xfrm>
            <a:off x="201385" y="5316311"/>
            <a:ext cx="1752600" cy="666750"/>
          </a:xfrm>
          <a:prstGeom prst="rect">
            <a:avLst/>
          </a:prstGeom>
        </p:spPr>
      </p:pic>
    </p:spTree>
    <p:extLst>
      <p:ext uri="{BB962C8B-B14F-4D97-AF65-F5344CB8AC3E}">
        <p14:creationId xmlns:p14="http://schemas.microsoft.com/office/powerpoint/2010/main" val="773674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FFD42CD2-3784-36E3-8D21-6180EDE64CC2}"/>
              </a:ext>
            </a:extLst>
          </p:cNvPr>
          <p:cNvSpPr>
            <a:spLocks noGrp="1"/>
          </p:cNvSpPr>
          <p:nvPr>
            <p:ph idx="1"/>
          </p:nvPr>
        </p:nvSpPr>
        <p:spPr>
          <a:xfrm>
            <a:off x="866175" y="2348517"/>
            <a:ext cx="10624407" cy="4509483"/>
          </a:xfrm>
        </p:spPr>
        <p:txBody>
          <a:bodyPr/>
          <a:lstStyle/>
          <a:p>
            <a:pPr marL="0" indent="0" algn="ctr">
              <a:buNone/>
            </a:pPr>
            <a:r>
              <a:rPr lang="nb-NO" sz="4400" b="1" dirty="0">
                <a:solidFill>
                  <a:schemeClr val="accent3">
                    <a:lumMod val="75000"/>
                  </a:schemeClr>
                </a:solidFill>
                <a:latin typeface="Lucida Handwriting" panose="03010101010101010101" pitchFamily="66" charset="0"/>
              </a:rPr>
              <a:t>Arbeidshelse</a:t>
            </a:r>
            <a:r>
              <a:rPr lang="nb-NO" b="1" dirty="0"/>
              <a:t> </a:t>
            </a:r>
          </a:p>
          <a:p>
            <a:pPr marL="0" indent="0" algn="ctr">
              <a:buNone/>
            </a:pPr>
            <a:r>
              <a:rPr lang="nb-NO" sz="2000" dirty="0"/>
              <a:t>- hvordan arbeidsmiljøet på arbeidsplassen kan </a:t>
            </a:r>
          </a:p>
          <a:p>
            <a:pPr marL="0" indent="0" algn="ctr">
              <a:buNone/>
            </a:pPr>
            <a:r>
              <a:rPr lang="nb-NO" sz="2000" b="1" dirty="0"/>
              <a:t>forårsake</a:t>
            </a:r>
            <a:r>
              <a:rPr lang="nb-NO" sz="2000" dirty="0"/>
              <a:t>, </a:t>
            </a:r>
            <a:r>
              <a:rPr lang="nb-NO" sz="2000" b="1" dirty="0"/>
              <a:t>forverre</a:t>
            </a:r>
            <a:r>
              <a:rPr lang="nb-NO" sz="2000" dirty="0"/>
              <a:t> eller </a:t>
            </a:r>
            <a:r>
              <a:rPr lang="nb-NO" sz="2000" b="1" dirty="0"/>
              <a:t>forbedre</a:t>
            </a:r>
            <a:r>
              <a:rPr lang="nb-NO" sz="2000" dirty="0"/>
              <a:t> </a:t>
            </a:r>
          </a:p>
          <a:p>
            <a:pPr marL="0" indent="0" algn="ctr">
              <a:buNone/>
            </a:pPr>
            <a:r>
              <a:rPr lang="nb-NO" sz="2000" dirty="0"/>
              <a:t>arbeidstakerens helsetilstand</a:t>
            </a:r>
          </a:p>
          <a:p>
            <a:pPr marL="0" indent="0">
              <a:buNone/>
            </a:pPr>
            <a:endParaRPr lang="nb-NO" b="1" dirty="0"/>
          </a:p>
          <a:p>
            <a:pPr marL="0" indent="0">
              <a:buNone/>
            </a:pPr>
            <a:endParaRPr lang="nb-NO" b="1" dirty="0"/>
          </a:p>
          <a:p>
            <a:pPr marL="0" indent="0">
              <a:buNone/>
            </a:pPr>
            <a:endParaRPr lang="nb-NO" dirty="0"/>
          </a:p>
        </p:txBody>
      </p:sp>
    </p:spTree>
    <p:extLst>
      <p:ext uri="{BB962C8B-B14F-4D97-AF65-F5344CB8AC3E}">
        <p14:creationId xmlns:p14="http://schemas.microsoft.com/office/powerpoint/2010/main" val="944047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54189D-7828-4C8A-BE25-E324C4360D02}"/>
              </a:ext>
            </a:extLst>
          </p:cNvPr>
          <p:cNvSpPr>
            <a:spLocks noGrp="1"/>
          </p:cNvSpPr>
          <p:nvPr>
            <p:ph type="title"/>
          </p:nvPr>
        </p:nvSpPr>
        <p:spPr/>
        <p:txBody>
          <a:bodyPr/>
          <a:lstStyle/>
          <a:p>
            <a:endParaRPr lang="nb-NO" dirty="0"/>
          </a:p>
        </p:txBody>
      </p:sp>
      <p:pic>
        <p:nvPicPr>
          <p:cNvPr id="6" name="Plassholder for innhold 5">
            <a:extLst>
              <a:ext uri="{FF2B5EF4-FFF2-40B4-BE49-F238E27FC236}">
                <a16:creationId xmlns:a16="http://schemas.microsoft.com/office/drawing/2014/main" id="{1CC81045-2C2D-4EC9-B011-61074E638792}"/>
              </a:ext>
            </a:extLst>
          </p:cNvPr>
          <p:cNvPicPr>
            <a:picLocks noGrp="1" noChangeAspect="1"/>
          </p:cNvPicPr>
          <p:nvPr>
            <p:ph idx="14"/>
          </p:nvPr>
        </p:nvPicPr>
        <p:blipFill>
          <a:blip r:embed="rId3"/>
          <a:stretch>
            <a:fillRect/>
          </a:stretch>
        </p:blipFill>
        <p:spPr>
          <a:xfrm>
            <a:off x="782392" y="604768"/>
            <a:ext cx="10624408" cy="5358334"/>
          </a:xfrm>
        </p:spPr>
      </p:pic>
    </p:spTree>
    <p:extLst>
      <p:ext uri="{BB962C8B-B14F-4D97-AF65-F5344CB8AC3E}">
        <p14:creationId xmlns:p14="http://schemas.microsoft.com/office/powerpoint/2010/main" val="2469312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C526DF0-7F20-7A74-4EED-828DFC9E58D0}"/>
              </a:ext>
            </a:extLst>
          </p:cNvPr>
          <p:cNvSpPr/>
          <p:nvPr/>
        </p:nvSpPr>
        <p:spPr>
          <a:xfrm>
            <a:off x="2701400" y="2594701"/>
            <a:ext cx="6786389" cy="1668597"/>
          </a:xfrm>
          <a:prstGeom prst="rect">
            <a:avLst/>
          </a:prstGeom>
          <a:solidFill>
            <a:schemeClr val="accent3">
              <a:lumMod val="20000"/>
              <a:lumOff val="80000"/>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innhold 2">
            <a:extLst>
              <a:ext uri="{FF2B5EF4-FFF2-40B4-BE49-F238E27FC236}">
                <a16:creationId xmlns:a16="http://schemas.microsoft.com/office/drawing/2014/main" id="{3F078754-3DA0-808A-3A27-EC3564F43521}"/>
              </a:ext>
            </a:extLst>
          </p:cNvPr>
          <p:cNvSpPr>
            <a:spLocks noGrp="1"/>
          </p:cNvSpPr>
          <p:nvPr>
            <p:ph idx="1"/>
          </p:nvPr>
        </p:nvSpPr>
        <p:spPr>
          <a:xfrm>
            <a:off x="783796" y="782373"/>
            <a:ext cx="10624407" cy="4509483"/>
          </a:xfrm>
        </p:spPr>
        <p:txBody>
          <a:bodyPr/>
          <a:lstStyle/>
          <a:p>
            <a:endParaRPr lang="nb-NO" dirty="0"/>
          </a:p>
          <a:p>
            <a:pPr marL="0" indent="0" algn="ctr">
              <a:buNone/>
            </a:pPr>
            <a:r>
              <a:rPr lang="nb-NO" dirty="0"/>
              <a:t> </a:t>
            </a:r>
          </a:p>
          <a:p>
            <a:pPr marL="0" indent="0" algn="ctr">
              <a:buNone/>
            </a:pPr>
            <a:endParaRPr lang="nb-NO" dirty="0"/>
          </a:p>
          <a:p>
            <a:pPr marL="0" indent="0" algn="ctr">
              <a:buNone/>
            </a:pPr>
            <a:endParaRPr lang="nb-NO" sz="4000" dirty="0"/>
          </a:p>
          <a:p>
            <a:pPr marL="0" indent="0" algn="ctr">
              <a:buNone/>
            </a:pPr>
            <a:r>
              <a:rPr lang="nb-NO" sz="4000" dirty="0"/>
              <a:t>aml. § 6-2 (2) f)</a:t>
            </a:r>
          </a:p>
        </p:txBody>
      </p:sp>
    </p:spTree>
    <p:extLst>
      <p:ext uri="{BB962C8B-B14F-4D97-AF65-F5344CB8AC3E}">
        <p14:creationId xmlns:p14="http://schemas.microsoft.com/office/powerpoint/2010/main" val="1785573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lassholder for bilde 5">
            <a:extLst>
              <a:ext uri="{FF2B5EF4-FFF2-40B4-BE49-F238E27FC236}">
                <a16:creationId xmlns:a16="http://schemas.microsoft.com/office/drawing/2014/main" id="{61E3117D-4701-0E25-3B61-A97812EF9F01}"/>
              </a:ext>
            </a:extLst>
          </p:cNvPr>
          <p:cNvPicPr>
            <a:picLocks noGrp="1" noChangeAspect="1"/>
          </p:cNvPicPr>
          <p:nvPr>
            <p:ph type="pic" sz="quarter" idx="15"/>
          </p:nvPr>
        </p:nvPicPr>
        <p:blipFill>
          <a:blip r:embed="rId3"/>
          <a:srcRect l="25601" r="25601"/>
          <a:stretch/>
        </p:blipFill>
        <p:spPr>
          <a:prstGeom prst="rect">
            <a:avLst/>
          </a:prstGeom>
          <a:solidFill>
            <a:srgbClr val="CCCCCC"/>
          </a:solidFill>
        </p:spPr>
      </p:pic>
      <p:sp>
        <p:nvSpPr>
          <p:cNvPr id="4" name="Plassholder for innhold 3">
            <a:extLst>
              <a:ext uri="{FF2B5EF4-FFF2-40B4-BE49-F238E27FC236}">
                <a16:creationId xmlns:a16="http://schemas.microsoft.com/office/drawing/2014/main" id="{173A38A4-9DA6-F956-5D7F-39E651B9EFEE}"/>
              </a:ext>
            </a:extLst>
          </p:cNvPr>
          <p:cNvSpPr>
            <a:spLocks noGrp="1"/>
          </p:cNvSpPr>
          <p:nvPr>
            <p:ph idx="16"/>
          </p:nvPr>
        </p:nvSpPr>
        <p:spPr>
          <a:xfrm>
            <a:off x="6620807" y="2560847"/>
            <a:ext cx="5000102" cy="4509483"/>
          </a:xfrm>
        </p:spPr>
        <p:txBody>
          <a:bodyPr/>
          <a:lstStyle/>
          <a:p>
            <a:pPr>
              <a:lnSpc>
                <a:spcPct val="150000"/>
              </a:lnSpc>
            </a:pPr>
            <a:r>
              <a:rPr lang="nb-NO" dirty="0"/>
              <a:t>beskrivelse av arbeidet</a:t>
            </a:r>
          </a:p>
          <a:p>
            <a:pPr>
              <a:lnSpc>
                <a:spcPct val="150000"/>
              </a:lnSpc>
            </a:pPr>
            <a:r>
              <a:rPr lang="nb-NO" dirty="0"/>
              <a:t>hva kan være belastende</a:t>
            </a:r>
          </a:p>
          <a:p>
            <a:pPr>
              <a:lnSpc>
                <a:spcPct val="150000"/>
              </a:lnSpc>
            </a:pPr>
            <a:r>
              <a:rPr lang="nb-NO" dirty="0"/>
              <a:t>oversikt over «farer og problemer» som kan oppstå i arbeidet</a:t>
            </a:r>
          </a:p>
        </p:txBody>
      </p:sp>
    </p:spTree>
    <p:extLst>
      <p:ext uri="{BB962C8B-B14F-4D97-AF65-F5344CB8AC3E}">
        <p14:creationId xmlns:p14="http://schemas.microsoft.com/office/powerpoint/2010/main" val="660855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lassholder for innhold 6">
            <a:extLst>
              <a:ext uri="{FF2B5EF4-FFF2-40B4-BE49-F238E27FC236}">
                <a16:creationId xmlns:a16="http://schemas.microsoft.com/office/drawing/2014/main" id="{BD7C2D89-E346-DF63-F004-2108116A4B17}"/>
              </a:ext>
            </a:extLst>
          </p:cNvPr>
          <p:cNvPicPr>
            <a:picLocks noGrp="1" noChangeAspect="1"/>
          </p:cNvPicPr>
          <p:nvPr>
            <p:ph type="pic" sz="quarter" idx="15"/>
          </p:nvPr>
        </p:nvPicPr>
        <p:blipFill>
          <a:blip r:embed="rId3"/>
          <a:stretch/>
        </p:blipFill>
        <p:spPr>
          <a:xfrm>
            <a:off x="914400" y="359593"/>
            <a:ext cx="5085805" cy="6090786"/>
          </a:xfrm>
          <a:prstGeom prst="rect">
            <a:avLst/>
          </a:prstGeom>
          <a:noFill/>
        </p:spPr>
      </p:pic>
      <p:sp>
        <p:nvSpPr>
          <p:cNvPr id="4" name="Plassholder for innhold 3">
            <a:extLst>
              <a:ext uri="{FF2B5EF4-FFF2-40B4-BE49-F238E27FC236}">
                <a16:creationId xmlns:a16="http://schemas.microsoft.com/office/drawing/2014/main" id="{E5CD9D86-AA6E-79BA-6611-5D8FA414F7A8}"/>
              </a:ext>
            </a:extLst>
          </p:cNvPr>
          <p:cNvSpPr>
            <a:spLocks noGrp="1"/>
          </p:cNvSpPr>
          <p:nvPr>
            <p:ph idx="16"/>
          </p:nvPr>
        </p:nvSpPr>
        <p:spPr>
          <a:xfrm>
            <a:off x="6329748" y="2035009"/>
            <a:ext cx="4425337" cy="3224969"/>
          </a:xfrm>
        </p:spPr>
        <p:txBody>
          <a:bodyPr>
            <a:normAutofit/>
          </a:bodyPr>
          <a:lstStyle/>
          <a:p>
            <a:pPr>
              <a:lnSpc>
                <a:spcPct val="150000"/>
              </a:lnSpc>
            </a:pPr>
            <a:r>
              <a:rPr lang="nb-NO" sz="2000" dirty="0"/>
              <a:t>Hvor ofte/hvor sannsynlig er det at du opplever belastningen/faren/problemet? </a:t>
            </a:r>
          </a:p>
          <a:p>
            <a:pPr>
              <a:lnSpc>
                <a:spcPct val="150000"/>
              </a:lnSpc>
            </a:pPr>
            <a:r>
              <a:rPr lang="nb-NO" sz="2000" dirty="0"/>
              <a:t>Hva kan være konsekvensene for helse?</a:t>
            </a:r>
          </a:p>
          <a:p>
            <a:pPr marL="0" indent="0" rtl="0">
              <a:buNone/>
            </a:pPr>
            <a:endParaRPr lang="nb-NO" dirty="0"/>
          </a:p>
        </p:txBody>
      </p:sp>
    </p:spTree>
    <p:extLst>
      <p:ext uri="{BB962C8B-B14F-4D97-AF65-F5344CB8AC3E}">
        <p14:creationId xmlns:p14="http://schemas.microsoft.com/office/powerpoint/2010/main" val="3070484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D0D3C3A4-4360-F76D-BE44-701EE47E6FEE}"/>
              </a:ext>
            </a:extLst>
          </p:cNvPr>
          <p:cNvPicPr>
            <a:picLocks noChangeAspect="1"/>
          </p:cNvPicPr>
          <p:nvPr/>
        </p:nvPicPr>
        <p:blipFill>
          <a:blip r:embed="rId3"/>
          <a:srcRect l="25452" r="24816"/>
          <a:stretch>
            <a:fillRect/>
          </a:stretch>
        </p:blipFill>
        <p:spPr>
          <a:xfrm>
            <a:off x="782391" y="787985"/>
            <a:ext cx="5308374" cy="5283643"/>
          </a:xfrm>
          <a:prstGeom prst="rect">
            <a:avLst/>
          </a:prstGeom>
          <a:noFill/>
        </p:spPr>
      </p:pic>
      <p:sp>
        <p:nvSpPr>
          <p:cNvPr id="13" name="Content Placeholder 3">
            <a:extLst>
              <a:ext uri="{FF2B5EF4-FFF2-40B4-BE49-F238E27FC236}">
                <a16:creationId xmlns:a16="http://schemas.microsoft.com/office/drawing/2014/main" id="{41A7C4B7-F084-671F-D5DE-E2499FFB7B80}"/>
              </a:ext>
            </a:extLst>
          </p:cNvPr>
          <p:cNvSpPr>
            <a:spLocks noGrp="1"/>
          </p:cNvSpPr>
          <p:nvPr>
            <p:ph idx="16"/>
          </p:nvPr>
        </p:nvSpPr>
        <p:spPr>
          <a:xfrm>
            <a:off x="6560933" y="1041373"/>
            <a:ext cx="5000102" cy="5732085"/>
          </a:xfrm>
        </p:spPr>
        <p:txBody>
          <a:bodyPr>
            <a:normAutofit/>
          </a:bodyPr>
          <a:lstStyle/>
          <a:p>
            <a:pPr>
              <a:lnSpc>
                <a:spcPct val="150000"/>
              </a:lnSpc>
            </a:pPr>
            <a:r>
              <a:rPr lang="en-US" sz="1800" dirty="0"/>
              <a:t>Kan </a:t>
            </a:r>
            <a:r>
              <a:rPr lang="en-US" sz="1800" dirty="0" err="1"/>
              <a:t>risikoen</a:t>
            </a:r>
            <a:r>
              <a:rPr lang="en-US" sz="1800" dirty="0"/>
              <a:t> </a:t>
            </a:r>
            <a:r>
              <a:rPr lang="en-US" sz="1800" dirty="0" err="1"/>
              <a:t>fjernes</a:t>
            </a:r>
            <a:r>
              <a:rPr lang="en-US" sz="1800" dirty="0"/>
              <a:t>?</a:t>
            </a:r>
          </a:p>
          <a:p>
            <a:pPr>
              <a:lnSpc>
                <a:spcPct val="150000"/>
              </a:lnSpc>
            </a:pPr>
            <a:r>
              <a:rPr lang="en-US" sz="1800" dirty="0" err="1"/>
              <a:t>Hva</a:t>
            </a:r>
            <a:r>
              <a:rPr lang="en-US" sz="1800" dirty="0"/>
              <a:t> </a:t>
            </a:r>
            <a:r>
              <a:rPr lang="en-US" sz="1800" dirty="0" err="1"/>
              <a:t>kan</a:t>
            </a:r>
            <a:r>
              <a:rPr lang="en-US" sz="1800" dirty="0"/>
              <a:t> </a:t>
            </a:r>
            <a:r>
              <a:rPr lang="en-US" sz="1800" dirty="0" err="1"/>
              <a:t>gjøres</a:t>
            </a:r>
            <a:r>
              <a:rPr lang="en-US" sz="1800" dirty="0"/>
              <a:t> for å hinder </a:t>
            </a:r>
            <a:r>
              <a:rPr lang="en-US" sz="1800" dirty="0" err="1"/>
              <a:t>hendelsen</a:t>
            </a:r>
            <a:r>
              <a:rPr lang="en-US" sz="1800" dirty="0"/>
              <a:t>, </a:t>
            </a:r>
            <a:r>
              <a:rPr lang="en-US" sz="1800" dirty="0" err="1"/>
              <a:t>belastningen</a:t>
            </a:r>
            <a:r>
              <a:rPr lang="en-US" sz="1800" dirty="0"/>
              <a:t>, </a:t>
            </a:r>
            <a:r>
              <a:rPr lang="en-US" sz="1800" dirty="0" err="1"/>
              <a:t>problemet</a:t>
            </a:r>
            <a:r>
              <a:rPr lang="en-US" sz="1800" dirty="0"/>
              <a:t>?</a:t>
            </a:r>
          </a:p>
          <a:p>
            <a:pPr>
              <a:lnSpc>
                <a:spcPct val="150000"/>
              </a:lnSpc>
            </a:pPr>
            <a:r>
              <a:rPr lang="en-US" sz="1800" dirty="0" err="1"/>
              <a:t>Hva</a:t>
            </a:r>
            <a:r>
              <a:rPr lang="en-US" sz="1800" dirty="0"/>
              <a:t> </a:t>
            </a:r>
            <a:r>
              <a:rPr lang="en-US" sz="1800" dirty="0" err="1"/>
              <a:t>kan</a:t>
            </a:r>
            <a:r>
              <a:rPr lang="en-US" sz="1800" dirty="0"/>
              <a:t> </a:t>
            </a:r>
            <a:r>
              <a:rPr lang="en-US" sz="1800" dirty="0" err="1"/>
              <a:t>gjøres</a:t>
            </a:r>
            <a:r>
              <a:rPr lang="en-US" sz="1800" dirty="0"/>
              <a:t> for å </a:t>
            </a:r>
            <a:r>
              <a:rPr lang="en-US" sz="1800" dirty="0" err="1"/>
              <a:t>forhindle</a:t>
            </a:r>
            <a:r>
              <a:rPr lang="en-US" sz="1800" dirty="0"/>
              <a:t> </a:t>
            </a:r>
            <a:r>
              <a:rPr lang="en-US" sz="1800" dirty="0" err="1"/>
              <a:t>eller</a:t>
            </a:r>
            <a:r>
              <a:rPr lang="en-US" sz="1800" dirty="0"/>
              <a:t> </a:t>
            </a:r>
            <a:r>
              <a:rPr lang="en-US" sz="1800" dirty="0" err="1"/>
              <a:t>redusere</a:t>
            </a:r>
            <a:r>
              <a:rPr lang="en-US" sz="1800" dirty="0"/>
              <a:t> </a:t>
            </a:r>
            <a:r>
              <a:rPr lang="en-US" sz="1800" dirty="0" err="1"/>
              <a:t>konsekvensen</a:t>
            </a:r>
            <a:r>
              <a:rPr lang="en-US" sz="1800" dirty="0"/>
              <a:t> av </a:t>
            </a:r>
            <a:r>
              <a:rPr lang="en-US" sz="1800" dirty="0" err="1"/>
              <a:t>hendelse</a:t>
            </a:r>
            <a:r>
              <a:rPr lang="en-US" sz="1800" dirty="0"/>
              <a:t>, </a:t>
            </a:r>
            <a:r>
              <a:rPr lang="en-US" sz="1800" dirty="0" err="1"/>
              <a:t>belastingen</a:t>
            </a:r>
            <a:r>
              <a:rPr lang="en-US" sz="1800" dirty="0"/>
              <a:t>, </a:t>
            </a:r>
            <a:r>
              <a:rPr lang="en-US" sz="1800" dirty="0" err="1"/>
              <a:t>problemet</a:t>
            </a:r>
            <a:r>
              <a:rPr lang="en-US" sz="1800" dirty="0"/>
              <a:t>?</a:t>
            </a:r>
          </a:p>
          <a:p>
            <a:pPr>
              <a:lnSpc>
                <a:spcPct val="150000"/>
              </a:lnSpc>
            </a:pPr>
            <a:r>
              <a:rPr lang="en-US" sz="1800" dirty="0" err="1"/>
              <a:t>Hva</a:t>
            </a:r>
            <a:r>
              <a:rPr lang="en-US" sz="1800" dirty="0"/>
              <a:t> er de </a:t>
            </a:r>
            <a:r>
              <a:rPr lang="en-US" sz="1800" dirty="0" err="1"/>
              <a:t>beskyttende</a:t>
            </a:r>
            <a:r>
              <a:rPr lang="en-US" sz="1800" dirty="0"/>
              <a:t> </a:t>
            </a:r>
            <a:r>
              <a:rPr lang="en-US" sz="1800" dirty="0" err="1"/>
              <a:t>faktorer</a:t>
            </a:r>
            <a:r>
              <a:rPr lang="en-US" sz="1800" dirty="0"/>
              <a:t> – </a:t>
            </a:r>
            <a:r>
              <a:rPr lang="en-US" sz="1800" dirty="0" err="1"/>
              <a:t>hvordan</a:t>
            </a:r>
            <a:r>
              <a:rPr lang="en-US" sz="1800" dirty="0"/>
              <a:t> </a:t>
            </a:r>
            <a:r>
              <a:rPr lang="en-US" sz="1800" dirty="0" err="1"/>
              <a:t>styrke</a:t>
            </a:r>
            <a:r>
              <a:rPr lang="en-US" sz="1800" dirty="0"/>
              <a:t> </a:t>
            </a:r>
            <a:r>
              <a:rPr lang="en-US" sz="1800" dirty="0" err="1"/>
              <a:t>disse</a:t>
            </a:r>
            <a:r>
              <a:rPr lang="en-US" sz="1800" dirty="0"/>
              <a:t>? </a:t>
            </a:r>
          </a:p>
          <a:p>
            <a:pPr>
              <a:lnSpc>
                <a:spcPct val="150000"/>
              </a:lnSpc>
            </a:pPr>
            <a:r>
              <a:rPr lang="en-US" sz="1800" dirty="0"/>
              <a:t>Ved </a:t>
            </a:r>
            <a:r>
              <a:rPr lang="en-US" sz="1800" dirty="0" err="1"/>
              <a:t>totalbelastning</a:t>
            </a:r>
            <a:r>
              <a:rPr lang="en-US" sz="1800" dirty="0"/>
              <a:t> – </a:t>
            </a:r>
            <a:r>
              <a:rPr lang="en-US" sz="1800" dirty="0" err="1"/>
              <a:t>kan</a:t>
            </a:r>
            <a:r>
              <a:rPr lang="en-US" sz="1800" dirty="0"/>
              <a:t> </a:t>
            </a:r>
            <a:r>
              <a:rPr lang="en-US" sz="1800" dirty="0" err="1"/>
              <a:t>andre</a:t>
            </a:r>
            <a:r>
              <a:rPr lang="en-US" sz="1800" dirty="0"/>
              <a:t> </a:t>
            </a:r>
            <a:r>
              <a:rPr lang="en-US" sz="1800" dirty="0" err="1"/>
              <a:t>risikofaktorer</a:t>
            </a:r>
            <a:r>
              <a:rPr lang="en-US" sz="1800" dirty="0"/>
              <a:t> </a:t>
            </a:r>
            <a:r>
              <a:rPr lang="en-US" sz="1800" dirty="0" err="1"/>
              <a:t>reduseres</a:t>
            </a:r>
            <a:r>
              <a:rPr lang="en-US" sz="1800" dirty="0"/>
              <a:t> </a:t>
            </a:r>
            <a:r>
              <a:rPr lang="en-US" sz="1800" dirty="0" err="1"/>
              <a:t>eller</a:t>
            </a:r>
            <a:r>
              <a:rPr lang="en-US" sz="1800" dirty="0"/>
              <a:t> </a:t>
            </a:r>
            <a:r>
              <a:rPr lang="en-US" sz="1800" dirty="0" err="1"/>
              <a:t>fjernes</a:t>
            </a:r>
            <a:r>
              <a:rPr lang="en-US" sz="1800" dirty="0"/>
              <a:t>?</a:t>
            </a:r>
          </a:p>
        </p:txBody>
      </p:sp>
    </p:spTree>
    <p:extLst>
      <p:ext uri="{BB962C8B-B14F-4D97-AF65-F5344CB8AC3E}">
        <p14:creationId xmlns:p14="http://schemas.microsoft.com/office/powerpoint/2010/main" val="257849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lassholder for bilde 5">
            <a:extLst>
              <a:ext uri="{FF2B5EF4-FFF2-40B4-BE49-F238E27FC236}">
                <a16:creationId xmlns:a16="http://schemas.microsoft.com/office/drawing/2014/main" id="{D167CF27-605F-3F79-AD92-BC7C0BBBE75B}"/>
              </a:ext>
            </a:extLst>
          </p:cNvPr>
          <p:cNvPicPr>
            <a:picLocks noGrp="1" noChangeAspect="1"/>
          </p:cNvPicPr>
          <p:nvPr>
            <p:ph type="pic" sz="quarter" idx="15"/>
          </p:nvPr>
        </p:nvPicPr>
        <p:blipFill>
          <a:blip r:embed="rId3"/>
          <a:srcRect t="22989" b="22989"/>
          <a:stretch/>
        </p:blipFill>
        <p:spPr>
          <a:xfrm>
            <a:off x="-79758" y="822482"/>
            <a:ext cx="5435529" cy="5410206"/>
          </a:xfrm>
          <a:prstGeom prst="rect">
            <a:avLst/>
          </a:prstGeom>
          <a:solidFill>
            <a:srgbClr val="CCCCCC"/>
          </a:solidFill>
        </p:spPr>
      </p:pic>
      <p:sp>
        <p:nvSpPr>
          <p:cNvPr id="4" name="Plassholder for innhold 3">
            <a:extLst>
              <a:ext uri="{FF2B5EF4-FFF2-40B4-BE49-F238E27FC236}">
                <a16:creationId xmlns:a16="http://schemas.microsoft.com/office/drawing/2014/main" id="{EF41DFF1-C01D-13B6-37C2-DE5D943A0B60}"/>
              </a:ext>
            </a:extLst>
          </p:cNvPr>
          <p:cNvSpPr>
            <a:spLocks noGrp="1"/>
          </p:cNvSpPr>
          <p:nvPr>
            <p:ph idx="16"/>
          </p:nvPr>
        </p:nvSpPr>
        <p:spPr>
          <a:xfrm>
            <a:off x="6641168" y="2078979"/>
            <a:ext cx="5000102" cy="4509483"/>
          </a:xfrm>
        </p:spPr>
        <p:txBody>
          <a:bodyPr/>
          <a:lstStyle/>
          <a:p>
            <a:pPr>
              <a:lnSpc>
                <a:spcPct val="150000"/>
              </a:lnSpc>
            </a:pPr>
            <a:r>
              <a:rPr lang="nb-NO" dirty="0"/>
              <a:t>Har tiltakene endret risikoen? </a:t>
            </a:r>
          </a:p>
          <a:p>
            <a:pPr>
              <a:lnSpc>
                <a:spcPct val="150000"/>
              </a:lnSpc>
            </a:pPr>
            <a:r>
              <a:rPr lang="nb-NO" dirty="0"/>
              <a:t>Er tiltakene tilstrekkelige? </a:t>
            </a:r>
          </a:p>
          <a:p>
            <a:pPr>
              <a:lnSpc>
                <a:spcPct val="150000"/>
              </a:lnSpc>
            </a:pPr>
            <a:r>
              <a:rPr lang="nb-NO" dirty="0"/>
              <a:t>Har endringer endret risikoen? </a:t>
            </a:r>
          </a:p>
          <a:p>
            <a:pPr>
              <a:lnSpc>
                <a:spcPct val="150000"/>
              </a:lnSpc>
            </a:pPr>
            <a:r>
              <a:rPr lang="nb-NO" dirty="0"/>
              <a:t>Sjekk og oppdater risikovurderingen jevnlig!</a:t>
            </a:r>
          </a:p>
        </p:txBody>
      </p:sp>
    </p:spTree>
    <p:extLst>
      <p:ext uri="{BB962C8B-B14F-4D97-AF65-F5344CB8AC3E}">
        <p14:creationId xmlns:p14="http://schemas.microsoft.com/office/powerpoint/2010/main" val="2917471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descr="Et bilde som inneholder tekst, skjermbilde, Font, design&#10;&#10;KI-generert innhold kan være feil.">
            <a:extLst>
              <a:ext uri="{FF2B5EF4-FFF2-40B4-BE49-F238E27FC236}">
                <a16:creationId xmlns:a16="http://schemas.microsoft.com/office/drawing/2014/main" id="{E490EA89-6018-4F9D-3B84-BBE44B8050DF}"/>
              </a:ext>
            </a:extLst>
          </p:cNvPr>
          <p:cNvPicPr>
            <a:picLocks noGrp="1" noChangeAspect="1"/>
          </p:cNvPicPr>
          <p:nvPr>
            <p:ph idx="1"/>
          </p:nvPr>
        </p:nvPicPr>
        <p:blipFill>
          <a:blip r:embed="rId2"/>
          <a:stretch>
            <a:fillRect/>
          </a:stretch>
        </p:blipFill>
        <p:spPr>
          <a:xfrm>
            <a:off x="3427766" y="1302991"/>
            <a:ext cx="5336467" cy="5042458"/>
          </a:xfrm>
          <a:prstGeom prst="rect">
            <a:avLst/>
          </a:prstGeom>
        </p:spPr>
      </p:pic>
      <p:pic>
        <p:nvPicPr>
          <p:cNvPr id="9" name="Bilde 8" descr="Et bilde som inneholder tekst, skjermbilde, Font, grafisk design&#10;&#10;KI-generert innhold kan være feil.">
            <a:extLst>
              <a:ext uri="{FF2B5EF4-FFF2-40B4-BE49-F238E27FC236}">
                <a16:creationId xmlns:a16="http://schemas.microsoft.com/office/drawing/2014/main" id="{BC1C1430-A98F-394A-4FB2-733964C662DA}"/>
              </a:ext>
            </a:extLst>
          </p:cNvPr>
          <p:cNvPicPr>
            <a:picLocks noChangeAspect="1"/>
          </p:cNvPicPr>
          <p:nvPr/>
        </p:nvPicPr>
        <p:blipFill>
          <a:blip r:embed="rId3"/>
          <a:stretch>
            <a:fillRect/>
          </a:stretch>
        </p:blipFill>
        <p:spPr>
          <a:xfrm>
            <a:off x="3427766" y="5152269"/>
            <a:ext cx="5410109" cy="1408670"/>
          </a:xfrm>
          <a:prstGeom prst="rect">
            <a:avLst/>
          </a:prstGeom>
        </p:spPr>
      </p:pic>
      <p:pic>
        <p:nvPicPr>
          <p:cNvPr id="11" name="Bilde 10" descr="Et bilde som inneholder Font, typografi, design&#10;&#10;KI-generert innhold kan være feil.">
            <a:extLst>
              <a:ext uri="{FF2B5EF4-FFF2-40B4-BE49-F238E27FC236}">
                <a16:creationId xmlns:a16="http://schemas.microsoft.com/office/drawing/2014/main" id="{36C19A8E-79C4-3A67-72EC-33CA96302395}"/>
              </a:ext>
            </a:extLst>
          </p:cNvPr>
          <p:cNvPicPr>
            <a:picLocks noChangeAspect="1"/>
          </p:cNvPicPr>
          <p:nvPr/>
        </p:nvPicPr>
        <p:blipFill>
          <a:blip r:embed="rId4"/>
          <a:stretch>
            <a:fillRect/>
          </a:stretch>
        </p:blipFill>
        <p:spPr>
          <a:xfrm>
            <a:off x="3230578" y="325395"/>
            <a:ext cx="4067743" cy="762106"/>
          </a:xfrm>
          <a:prstGeom prst="rect">
            <a:avLst/>
          </a:prstGeom>
        </p:spPr>
      </p:pic>
    </p:spTree>
    <p:extLst>
      <p:ext uri="{BB962C8B-B14F-4D97-AF65-F5344CB8AC3E}">
        <p14:creationId xmlns:p14="http://schemas.microsoft.com/office/powerpoint/2010/main" val="3319411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edia på Internett 3" title="Ikke forvent for mye av en yogatime!">
            <a:hlinkClick r:id="" action="ppaction://media"/>
            <a:extLst>
              <a:ext uri="{FF2B5EF4-FFF2-40B4-BE49-F238E27FC236}">
                <a16:creationId xmlns:a16="http://schemas.microsoft.com/office/drawing/2014/main" id="{059DDE37-8D6C-1F5A-5F16-6F0B67C7A103}"/>
              </a:ext>
            </a:extLst>
          </p:cNvPr>
          <p:cNvPicPr>
            <a:picLocks noGrp="1" noRot="1" noChangeAspect="1"/>
          </p:cNvPicPr>
          <p:nvPr>
            <p:ph type="pic" sz="quarter" idx="15"/>
            <a:videoFile r:link="rId1"/>
          </p:nvPr>
        </p:nvPicPr>
        <p:blipFill>
          <a:blip r:embed="rId3"/>
          <a:stretch>
            <a:fillRect/>
          </a:stretch>
        </p:blipFill>
        <p:spPr>
          <a:xfrm>
            <a:off x="1418804" y="787985"/>
            <a:ext cx="9351580" cy="5283643"/>
          </a:xfrm>
          <a:prstGeom prst="rect">
            <a:avLst/>
          </a:prstGeom>
          <a:noFill/>
        </p:spPr>
      </p:pic>
    </p:spTree>
    <p:extLst>
      <p:ext uri="{BB962C8B-B14F-4D97-AF65-F5344CB8AC3E}">
        <p14:creationId xmlns:p14="http://schemas.microsoft.com/office/powerpoint/2010/main" val="426606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DC9919-00FE-A2FC-1DC2-5C28413DAD99}"/>
              </a:ext>
            </a:extLst>
          </p:cNvPr>
          <p:cNvSpPr>
            <a:spLocks noGrp="1"/>
          </p:cNvSpPr>
          <p:nvPr>
            <p:ph type="title"/>
          </p:nvPr>
        </p:nvSpPr>
        <p:spPr>
          <a:xfrm>
            <a:off x="783796" y="3674768"/>
            <a:ext cx="10624407" cy="753961"/>
          </a:xfrm>
        </p:spPr>
        <p:txBody>
          <a:bodyPr>
            <a:noAutofit/>
          </a:bodyPr>
          <a:lstStyle/>
          <a:p>
            <a:pPr algn="ctr"/>
            <a:r>
              <a:rPr lang="nb-NO" sz="9600" dirty="0">
                <a:solidFill>
                  <a:srgbClr val="00B050"/>
                </a:solidFill>
                <a:latin typeface="Lucida Calligraphy" panose="03010101010101010101" pitchFamily="66" charset="0"/>
              </a:rPr>
              <a:t>Arbeidsmiljø?</a:t>
            </a:r>
          </a:p>
        </p:txBody>
      </p:sp>
    </p:spTree>
    <p:extLst>
      <p:ext uri="{BB962C8B-B14F-4D97-AF65-F5344CB8AC3E}">
        <p14:creationId xmlns:p14="http://schemas.microsoft.com/office/powerpoint/2010/main" val="776356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32EC0E11-C8A8-4908-8CF8-91929E86DCA9}"/>
              </a:ext>
            </a:extLst>
          </p:cNvPr>
          <p:cNvPicPr>
            <a:picLocks noGrp="1" noChangeAspect="1"/>
          </p:cNvPicPr>
          <p:nvPr>
            <p:ph idx="1"/>
          </p:nvPr>
        </p:nvPicPr>
        <p:blipFill>
          <a:blip r:embed="rId3"/>
          <a:stretch>
            <a:fillRect/>
          </a:stretch>
        </p:blipFill>
        <p:spPr>
          <a:xfrm>
            <a:off x="745178" y="346166"/>
            <a:ext cx="10701643" cy="6165668"/>
          </a:xfrm>
        </p:spPr>
      </p:pic>
      <p:sp>
        <p:nvSpPr>
          <p:cNvPr id="6" name="Ellipse 5">
            <a:extLst>
              <a:ext uri="{FF2B5EF4-FFF2-40B4-BE49-F238E27FC236}">
                <a16:creationId xmlns:a16="http://schemas.microsoft.com/office/drawing/2014/main" id="{1C2EE727-0AA7-4D5C-85B3-B12195038B55}"/>
              </a:ext>
            </a:extLst>
          </p:cNvPr>
          <p:cNvSpPr/>
          <p:nvPr/>
        </p:nvSpPr>
        <p:spPr>
          <a:xfrm>
            <a:off x="595551" y="1096982"/>
            <a:ext cx="9645730" cy="1714798"/>
          </a:xfrm>
          <a:prstGeom prst="ellipse">
            <a:avLst/>
          </a:prstGeom>
          <a:no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Ellipse 1">
            <a:extLst>
              <a:ext uri="{FF2B5EF4-FFF2-40B4-BE49-F238E27FC236}">
                <a16:creationId xmlns:a16="http://schemas.microsoft.com/office/drawing/2014/main" id="{D825A92E-EDF7-915B-85F6-8EA37D138A79}"/>
              </a:ext>
            </a:extLst>
          </p:cNvPr>
          <p:cNvSpPr/>
          <p:nvPr/>
        </p:nvSpPr>
        <p:spPr>
          <a:xfrm>
            <a:off x="529046" y="2082637"/>
            <a:ext cx="9712235" cy="1963584"/>
          </a:xfrm>
          <a:prstGeom prst="ellipse">
            <a:avLst/>
          </a:prstGeom>
          <a:no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a:extLst>
              <a:ext uri="{FF2B5EF4-FFF2-40B4-BE49-F238E27FC236}">
                <a16:creationId xmlns:a16="http://schemas.microsoft.com/office/drawing/2014/main" id="{073E1526-66A7-C69B-F9C6-601F37841B4D}"/>
              </a:ext>
            </a:extLst>
          </p:cNvPr>
          <p:cNvPicPr>
            <a:picLocks noChangeAspect="1"/>
          </p:cNvPicPr>
          <p:nvPr/>
        </p:nvPicPr>
        <p:blipFill>
          <a:blip r:embed="rId4"/>
          <a:stretch>
            <a:fillRect/>
          </a:stretch>
        </p:blipFill>
        <p:spPr>
          <a:xfrm>
            <a:off x="8939949" y="5861093"/>
            <a:ext cx="2210108" cy="381053"/>
          </a:xfrm>
          <a:prstGeom prst="rect">
            <a:avLst/>
          </a:prstGeom>
        </p:spPr>
      </p:pic>
    </p:spTree>
    <p:extLst>
      <p:ext uri="{BB962C8B-B14F-4D97-AF65-F5344CB8AC3E}">
        <p14:creationId xmlns:p14="http://schemas.microsoft.com/office/powerpoint/2010/main" val="206817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28FE5967-37BD-495B-A45B-E564BA13D7BF}"/>
              </a:ext>
            </a:extLst>
          </p:cNvPr>
          <p:cNvPicPr>
            <a:picLocks noGrp="1" noChangeAspect="1"/>
          </p:cNvPicPr>
          <p:nvPr>
            <p:ph idx="1"/>
          </p:nvPr>
        </p:nvPicPr>
        <p:blipFill>
          <a:blip r:embed="rId3"/>
          <a:stretch>
            <a:fillRect/>
          </a:stretch>
        </p:blipFill>
        <p:spPr>
          <a:xfrm>
            <a:off x="741433" y="481202"/>
            <a:ext cx="10488416" cy="5895595"/>
          </a:xfrm>
        </p:spPr>
      </p:pic>
    </p:spTree>
    <p:extLst>
      <p:ext uri="{BB962C8B-B14F-4D97-AF65-F5344CB8AC3E}">
        <p14:creationId xmlns:p14="http://schemas.microsoft.com/office/powerpoint/2010/main" val="1578973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ssholder for innhold 8">
            <a:extLst>
              <a:ext uri="{FF2B5EF4-FFF2-40B4-BE49-F238E27FC236}">
                <a16:creationId xmlns:a16="http://schemas.microsoft.com/office/drawing/2014/main" id="{E9793EE0-706C-79DB-AFD7-4EDCD482161D}"/>
              </a:ext>
            </a:extLst>
          </p:cNvPr>
          <p:cNvPicPr>
            <a:picLocks noGrp="1" noChangeAspect="1"/>
          </p:cNvPicPr>
          <p:nvPr>
            <p:ph idx="1"/>
          </p:nvPr>
        </p:nvPicPr>
        <p:blipFill rotWithShape="1">
          <a:blip r:embed="rId3"/>
          <a:srcRect t="41431" r="1" b="7242"/>
          <a:stretch/>
        </p:blipFill>
        <p:spPr>
          <a:xfrm>
            <a:off x="1946745" y="1095043"/>
            <a:ext cx="8298510" cy="4667913"/>
          </a:xfrm>
          <a:noFill/>
        </p:spPr>
      </p:pic>
      <p:pic>
        <p:nvPicPr>
          <p:cNvPr id="11" name="Bilde 10">
            <a:extLst>
              <a:ext uri="{FF2B5EF4-FFF2-40B4-BE49-F238E27FC236}">
                <a16:creationId xmlns:a16="http://schemas.microsoft.com/office/drawing/2014/main" id="{A4ED2A60-C2F6-FC9D-EDA7-5CB1801B93FE}"/>
              </a:ext>
            </a:extLst>
          </p:cNvPr>
          <p:cNvPicPr>
            <a:picLocks noChangeAspect="1"/>
          </p:cNvPicPr>
          <p:nvPr/>
        </p:nvPicPr>
        <p:blipFill>
          <a:blip r:embed="rId4"/>
          <a:stretch>
            <a:fillRect/>
          </a:stretch>
        </p:blipFill>
        <p:spPr>
          <a:xfrm>
            <a:off x="10518574" y="118768"/>
            <a:ext cx="1554460" cy="1393440"/>
          </a:xfrm>
          <a:prstGeom prst="rect">
            <a:avLst/>
          </a:prstGeom>
        </p:spPr>
      </p:pic>
      <p:sp>
        <p:nvSpPr>
          <p:cNvPr id="2" name="TekstSylinder 1">
            <a:extLst>
              <a:ext uri="{FF2B5EF4-FFF2-40B4-BE49-F238E27FC236}">
                <a16:creationId xmlns:a16="http://schemas.microsoft.com/office/drawing/2014/main" id="{B60170F7-9621-37F5-3158-64E19CAE9FB2}"/>
              </a:ext>
            </a:extLst>
          </p:cNvPr>
          <p:cNvSpPr txBox="1"/>
          <p:nvPr/>
        </p:nvSpPr>
        <p:spPr>
          <a:xfrm>
            <a:off x="7036526" y="5501346"/>
            <a:ext cx="543739" cy="261610"/>
          </a:xfrm>
          <a:prstGeom prst="rect">
            <a:avLst/>
          </a:prstGeom>
          <a:noFill/>
        </p:spPr>
        <p:txBody>
          <a:bodyPr wrap="none" rtlCol="0">
            <a:spAutoFit/>
          </a:bodyPr>
          <a:lstStyle/>
          <a:p>
            <a:r>
              <a:rPr lang="nb-NO" sz="1100" dirty="0"/>
              <a:t>2022</a:t>
            </a:r>
          </a:p>
        </p:txBody>
      </p:sp>
    </p:spTree>
    <p:extLst>
      <p:ext uri="{BB962C8B-B14F-4D97-AF65-F5344CB8AC3E}">
        <p14:creationId xmlns:p14="http://schemas.microsoft.com/office/powerpoint/2010/main" val="946267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5BB19EF-9113-1FE6-3454-1358B6112485}"/>
              </a:ext>
            </a:extLst>
          </p:cNvPr>
          <p:cNvSpPr/>
          <p:nvPr/>
        </p:nvSpPr>
        <p:spPr>
          <a:xfrm>
            <a:off x="4772027" y="3154680"/>
            <a:ext cx="3809998" cy="153162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ktangel 3">
            <a:extLst>
              <a:ext uri="{FF2B5EF4-FFF2-40B4-BE49-F238E27FC236}">
                <a16:creationId xmlns:a16="http://schemas.microsoft.com/office/drawing/2014/main" id="{EE7CBD3E-4B98-9706-EE86-766C11067359}"/>
              </a:ext>
            </a:extLst>
          </p:cNvPr>
          <p:cNvSpPr/>
          <p:nvPr/>
        </p:nvSpPr>
        <p:spPr>
          <a:xfrm>
            <a:off x="1362077" y="3154680"/>
            <a:ext cx="3409950" cy="15316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innhold 2">
            <a:extLst>
              <a:ext uri="{FF2B5EF4-FFF2-40B4-BE49-F238E27FC236}">
                <a16:creationId xmlns:a16="http://schemas.microsoft.com/office/drawing/2014/main" id="{D3482C09-F1BA-164D-3AFA-AF0147E3DE5E}"/>
              </a:ext>
            </a:extLst>
          </p:cNvPr>
          <p:cNvSpPr>
            <a:spLocks noGrp="1"/>
          </p:cNvSpPr>
          <p:nvPr>
            <p:ph idx="1"/>
          </p:nvPr>
        </p:nvSpPr>
        <p:spPr>
          <a:xfrm>
            <a:off x="920442" y="1665748"/>
            <a:ext cx="10691084" cy="4509483"/>
          </a:xfrm>
        </p:spPr>
        <p:txBody>
          <a:bodyPr/>
          <a:lstStyle/>
          <a:p>
            <a:pPr marL="0" indent="0" algn="ctr">
              <a:buNone/>
            </a:pPr>
            <a:endParaRPr lang="nb-NO" dirty="0"/>
          </a:p>
          <a:p>
            <a:pPr marL="0" indent="0" algn="ctr">
              <a:buNone/>
            </a:pPr>
            <a:endParaRPr lang="nb-NO" dirty="0"/>
          </a:p>
          <a:p>
            <a:pPr marL="0" indent="0" algn="ctr">
              <a:buNone/>
            </a:pPr>
            <a:endParaRPr lang="nb-NO" dirty="0"/>
          </a:p>
          <a:p>
            <a:pPr marL="0" indent="0" algn="ctr">
              <a:buNone/>
            </a:pPr>
            <a:r>
              <a:rPr lang="nb-NO" sz="8800" dirty="0"/>
              <a:t>Psykososialt </a:t>
            </a:r>
            <a:r>
              <a:rPr lang="nb-NO" sz="3200" dirty="0"/>
              <a:t>arbeidsmiljø</a:t>
            </a:r>
          </a:p>
        </p:txBody>
      </p:sp>
    </p:spTree>
    <p:extLst>
      <p:ext uri="{BB962C8B-B14F-4D97-AF65-F5344CB8AC3E}">
        <p14:creationId xmlns:p14="http://schemas.microsoft.com/office/powerpoint/2010/main" val="3354516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1FAEEB4D-5ED6-40E2-EB70-ADC8178A8B9E}"/>
              </a:ext>
            </a:extLst>
          </p:cNvPr>
          <p:cNvPicPr>
            <a:picLocks noChangeAspect="1"/>
          </p:cNvPicPr>
          <p:nvPr/>
        </p:nvPicPr>
        <p:blipFill>
          <a:blip r:embed="rId3">
            <a:alphaModFix/>
          </a:blip>
          <a:stretch>
            <a:fillRect/>
          </a:stretch>
        </p:blipFill>
        <p:spPr>
          <a:xfrm>
            <a:off x="1346479" y="395260"/>
            <a:ext cx="4210259" cy="6076943"/>
          </a:xfrm>
          <a:prstGeom prst="rect">
            <a:avLst/>
          </a:prstGeom>
        </p:spPr>
      </p:pic>
      <p:sp>
        <p:nvSpPr>
          <p:cNvPr id="2" name="Rektangel: avrundede hjørner 1">
            <a:extLst>
              <a:ext uri="{FF2B5EF4-FFF2-40B4-BE49-F238E27FC236}">
                <a16:creationId xmlns:a16="http://schemas.microsoft.com/office/drawing/2014/main" id="{C1E58869-E394-16C7-A319-B46423D7919A}"/>
              </a:ext>
            </a:extLst>
          </p:cNvPr>
          <p:cNvSpPr/>
          <p:nvPr/>
        </p:nvSpPr>
        <p:spPr>
          <a:xfrm>
            <a:off x="4781862" y="1004341"/>
            <a:ext cx="6339664" cy="505168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nb-NO" sz="1600" dirty="0">
                <a:solidFill>
                  <a:schemeClr val="tx1"/>
                </a:solidFill>
              </a:rPr>
              <a:t>«Arbeidsmiljøloven av 1977 bygde på at arbeidsmiljøproblemer i betydelig grad har sammenheng med </a:t>
            </a:r>
            <a:r>
              <a:rPr lang="nb-NO" sz="1600" b="1" dirty="0">
                <a:solidFill>
                  <a:schemeClr val="tx1"/>
                </a:solidFill>
              </a:rPr>
              <a:t>måten arbeidet er utformet og organisert på. </a:t>
            </a:r>
          </a:p>
          <a:p>
            <a:pPr algn="ctr">
              <a:lnSpc>
                <a:spcPct val="150000"/>
              </a:lnSpc>
            </a:pPr>
            <a:endParaRPr lang="nb-NO" sz="1600" b="1" dirty="0">
              <a:solidFill>
                <a:schemeClr val="tx1"/>
              </a:solidFill>
            </a:endParaRPr>
          </a:p>
          <a:p>
            <a:pPr algn="ctr">
              <a:lnSpc>
                <a:spcPct val="150000"/>
              </a:lnSpc>
            </a:pPr>
            <a:r>
              <a:rPr lang="nb-NO" sz="1600" b="1" dirty="0">
                <a:solidFill>
                  <a:schemeClr val="tx1"/>
                </a:solidFill>
              </a:rPr>
              <a:t>Arbeidstakermedvirkning </a:t>
            </a:r>
            <a:r>
              <a:rPr lang="nb-NO" sz="1600" dirty="0">
                <a:solidFill>
                  <a:schemeClr val="tx1"/>
                </a:solidFill>
              </a:rPr>
              <a:t>skulle bidra til å sikre en </a:t>
            </a:r>
            <a:r>
              <a:rPr lang="nb-NO" sz="1600" b="1" dirty="0">
                <a:solidFill>
                  <a:schemeClr val="tx1"/>
                </a:solidFill>
              </a:rPr>
              <a:t>god utforming og organisering. </a:t>
            </a:r>
          </a:p>
          <a:p>
            <a:pPr algn="ctr">
              <a:lnSpc>
                <a:spcPct val="150000"/>
              </a:lnSpc>
            </a:pPr>
            <a:endParaRPr lang="nb-NO" sz="1600" b="1" dirty="0">
              <a:solidFill>
                <a:schemeClr val="tx1"/>
              </a:solidFill>
            </a:endParaRPr>
          </a:p>
          <a:p>
            <a:pPr algn="ctr">
              <a:lnSpc>
                <a:spcPct val="150000"/>
              </a:lnSpc>
            </a:pPr>
            <a:r>
              <a:rPr lang="nb-NO" sz="1600" dirty="0">
                <a:solidFill>
                  <a:schemeClr val="tx1"/>
                </a:solidFill>
              </a:rPr>
              <a:t>De </a:t>
            </a:r>
            <a:r>
              <a:rPr lang="nb-NO" sz="1600" b="1" dirty="0">
                <a:solidFill>
                  <a:schemeClr val="tx1"/>
                </a:solidFill>
              </a:rPr>
              <a:t>to hovedgrepene </a:t>
            </a:r>
            <a:r>
              <a:rPr lang="nb-NO" sz="1600" dirty="0">
                <a:solidFill>
                  <a:schemeClr val="tx1"/>
                </a:solidFill>
              </a:rPr>
              <a:t>for å skape et godt arbeidsmiljø går i følge lovverket altså gjennom </a:t>
            </a:r>
            <a:r>
              <a:rPr lang="nb-NO" sz="1600" b="1" dirty="0">
                <a:solidFill>
                  <a:schemeClr val="tx1"/>
                </a:solidFill>
              </a:rPr>
              <a:t>organisering av arbeidet </a:t>
            </a:r>
            <a:r>
              <a:rPr lang="nb-NO" sz="1600" dirty="0">
                <a:solidFill>
                  <a:schemeClr val="tx1"/>
                </a:solidFill>
              </a:rPr>
              <a:t>og gjennom </a:t>
            </a:r>
            <a:r>
              <a:rPr lang="nb-NO" sz="1600" b="1" dirty="0">
                <a:solidFill>
                  <a:schemeClr val="tx1"/>
                </a:solidFill>
              </a:rPr>
              <a:t>arbeidstakermedvirkning</a:t>
            </a:r>
            <a:r>
              <a:rPr lang="nb-NO" sz="1600" dirty="0">
                <a:solidFill>
                  <a:schemeClr val="tx1"/>
                </a:solidFill>
              </a:rPr>
              <a:t>.»</a:t>
            </a:r>
          </a:p>
        </p:txBody>
      </p:sp>
    </p:spTree>
    <p:extLst>
      <p:ext uri="{BB962C8B-B14F-4D97-AF65-F5344CB8AC3E}">
        <p14:creationId xmlns:p14="http://schemas.microsoft.com/office/powerpoint/2010/main" val="369490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F7967F44-C9F9-D8AF-D541-D0392DECB33E}"/>
              </a:ext>
            </a:extLst>
          </p:cNvPr>
          <p:cNvSpPr>
            <a:spLocks noGrp="1"/>
          </p:cNvSpPr>
          <p:nvPr>
            <p:ph idx="1"/>
          </p:nvPr>
        </p:nvSpPr>
        <p:spPr>
          <a:xfrm>
            <a:off x="783796" y="473725"/>
            <a:ext cx="10624407" cy="6202496"/>
          </a:xfrm>
        </p:spPr>
        <p:txBody>
          <a:bodyPr>
            <a:normAutofit/>
          </a:bodyPr>
          <a:lstStyle/>
          <a:p>
            <a:pPr marL="0" indent="0">
              <a:lnSpc>
                <a:spcPct val="150000"/>
              </a:lnSpc>
              <a:buNone/>
            </a:pPr>
            <a:r>
              <a:rPr lang="nb-NO" sz="1800" b="1" dirty="0"/>
              <a:t>«Psyko-sosiale miljøbetingelser» 1977</a:t>
            </a:r>
            <a:endParaRPr lang="nb-NO" sz="1800" dirty="0">
              <a:solidFill>
                <a:schemeClr val="accent3">
                  <a:lumMod val="75000"/>
                </a:schemeClr>
              </a:solidFill>
            </a:endParaRPr>
          </a:p>
          <a:p>
            <a:pPr>
              <a:lnSpc>
                <a:spcPct val="150000"/>
              </a:lnSpc>
            </a:pPr>
            <a:r>
              <a:rPr lang="nb-NO" sz="1800" dirty="0">
                <a:solidFill>
                  <a:schemeClr val="accent3">
                    <a:lumMod val="75000"/>
                  </a:schemeClr>
                </a:solidFill>
              </a:rPr>
              <a:t>Teknologi, arbeidsorganisasjon, utførelse av arbeidet, arbeidstidsordninger og lønnssystemer </a:t>
            </a:r>
            <a:r>
              <a:rPr lang="nb-NO" sz="1800" dirty="0"/>
              <a:t>skal legges opp slik at arbeidstakerne ikke utsettes for </a:t>
            </a:r>
            <a:r>
              <a:rPr lang="nb-NO" sz="1800" b="1" dirty="0">
                <a:solidFill>
                  <a:schemeClr val="accent3">
                    <a:lumMod val="75000"/>
                  </a:schemeClr>
                </a:solidFill>
              </a:rPr>
              <a:t>uheldige</a:t>
            </a:r>
            <a:r>
              <a:rPr lang="nb-NO" sz="1800" dirty="0">
                <a:solidFill>
                  <a:schemeClr val="accent3">
                    <a:lumMod val="75000"/>
                  </a:schemeClr>
                </a:solidFill>
              </a:rPr>
              <a:t> fysiske eller psykiske </a:t>
            </a:r>
            <a:r>
              <a:rPr lang="nb-NO" sz="1800" b="1" dirty="0">
                <a:solidFill>
                  <a:schemeClr val="accent3">
                    <a:lumMod val="75000"/>
                  </a:schemeClr>
                </a:solidFill>
              </a:rPr>
              <a:t>belastninger</a:t>
            </a:r>
            <a:r>
              <a:rPr lang="nb-NO" sz="1800" dirty="0"/>
              <a:t>..</a:t>
            </a:r>
          </a:p>
          <a:p>
            <a:pPr>
              <a:lnSpc>
                <a:spcPct val="150000"/>
              </a:lnSpc>
            </a:pPr>
            <a:r>
              <a:rPr lang="nb-NO" sz="1800" dirty="0"/>
              <a:t>Arbeidstakerne skal ikke utsettes for </a:t>
            </a:r>
            <a:r>
              <a:rPr lang="nb-NO" sz="1800" dirty="0">
                <a:solidFill>
                  <a:schemeClr val="accent3">
                    <a:lumMod val="75000"/>
                  </a:schemeClr>
                </a:solidFill>
              </a:rPr>
              <a:t>trakassering eller annen utilbørlig opptreden</a:t>
            </a:r>
          </a:p>
          <a:p>
            <a:pPr>
              <a:lnSpc>
                <a:spcPct val="150000"/>
              </a:lnSpc>
            </a:pPr>
            <a:r>
              <a:rPr lang="nb-NO" sz="1800" dirty="0"/>
              <a:t>Forholdene skal legges til rette for at arbeidstakerne gis rimelig mulighet for </a:t>
            </a:r>
            <a:r>
              <a:rPr lang="nb-NO" sz="1800" dirty="0">
                <a:solidFill>
                  <a:schemeClr val="accent3">
                    <a:lumMod val="75000"/>
                  </a:schemeClr>
                </a:solidFill>
              </a:rPr>
              <a:t>faglig og personlig utvikling</a:t>
            </a:r>
            <a:r>
              <a:rPr lang="nb-NO" sz="1800" dirty="0"/>
              <a:t> gjennom sitt arbeide</a:t>
            </a:r>
          </a:p>
          <a:p>
            <a:pPr>
              <a:lnSpc>
                <a:spcPct val="150000"/>
              </a:lnSpc>
            </a:pPr>
            <a:r>
              <a:rPr lang="nb-NO" sz="1800" dirty="0"/>
              <a:t>Ved </a:t>
            </a:r>
            <a:r>
              <a:rPr lang="nb-NO" sz="1800" dirty="0">
                <a:solidFill>
                  <a:schemeClr val="accent3">
                    <a:lumMod val="75000"/>
                  </a:schemeClr>
                </a:solidFill>
              </a:rPr>
              <a:t>planlegging og utforming av arbeidet </a:t>
            </a:r>
            <a:r>
              <a:rPr lang="nb-NO" sz="1800" dirty="0"/>
              <a:t>skal det tas hensyn til den enkelte arbeidstakers mulighet for </a:t>
            </a:r>
            <a:r>
              <a:rPr lang="nb-NO" sz="1800" dirty="0">
                <a:solidFill>
                  <a:schemeClr val="accent3">
                    <a:lumMod val="75000"/>
                  </a:schemeClr>
                </a:solidFill>
              </a:rPr>
              <a:t>selvbestemmelse og faglig ansvar</a:t>
            </a:r>
          </a:p>
          <a:p>
            <a:pPr>
              <a:lnSpc>
                <a:spcPct val="150000"/>
              </a:lnSpc>
            </a:pPr>
            <a:r>
              <a:rPr lang="nb-NO" sz="1800" dirty="0"/>
              <a:t>Arbeidet skal ellers søkes utformet slik at det gir </a:t>
            </a:r>
            <a:r>
              <a:rPr lang="nb-NO" sz="1800" dirty="0">
                <a:solidFill>
                  <a:schemeClr val="accent3">
                    <a:lumMod val="75000"/>
                  </a:schemeClr>
                </a:solidFill>
              </a:rPr>
              <a:t>muligheter for variasjon </a:t>
            </a:r>
            <a:r>
              <a:rPr lang="nb-NO" sz="1800" dirty="0"/>
              <a:t>og for </a:t>
            </a:r>
            <a:r>
              <a:rPr lang="nb-NO" sz="1800" dirty="0">
                <a:solidFill>
                  <a:schemeClr val="accent3">
                    <a:lumMod val="75000"/>
                  </a:schemeClr>
                </a:solidFill>
              </a:rPr>
              <a:t>kontakt med andre</a:t>
            </a:r>
            <a:r>
              <a:rPr lang="nb-NO" sz="1800" dirty="0"/>
              <a:t>, for </a:t>
            </a:r>
            <a:r>
              <a:rPr lang="nb-NO" sz="1800" dirty="0">
                <a:solidFill>
                  <a:schemeClr val="accent3">
                    <a:lumMod val="75000"/>
                  </a:schemeClr>
                </a:solidFill>
              </a:rPr>
              <a:t>sammenheng mellom enkeltoppgaver..</a:t>
            </a:r>
          </a:p>
          <a:p>
            <a:pPr>
              <a:lnSpc>
                <a:spcPct val="150000"/>
              </a:lnSpc>
            </a:pPr>
            <a:r>
              <a:rPr lang="nb-NO" sz="1800" dirty="0"/>
              <a:t>Arbeidet må tilrettelegges på en slik måte at den ansattes </a:t>
            </a:r>
            <a:r>
              <a:rPr lang="nb-NO" sz="1800" dirty="0">
                <a:solidFill>
                  <a:schemeClr val="accent3">
                    <a:lumMod val="75000"/>
                  </a:schemeClr>
                </a:solidFill>
              </a:rPr>
              <a:t>verdighet</a:t>
            </a:r>
            <a:r>
              <a:rPr lang="nb-NO" sz="1800" dirty="0"/>
              <a:t> ikke krenkes</a:t>
            </a:r>
          </a:p>
        </p:txBody>
      </p:sp>
    </p:spTree>
    <p:extLst>
      <p:ext uri="{BB962C8B-B14F-4D97-AF65-F5344CB8AC3E}">
        <p14:creationId xmlns:p14="http://schemas.microsoft.com/office/powerpoint/2010/main" val="5476681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7050123398409267"/>
</p:tagLst>
</file>

<file path=ppt/theme/theme1.xml><?xml version="1.0" encoding="utf-8"?>
<a:theme xmlns:a="http://schemas.openxmlformats.org/drawingml/2006/main" name="Office-tema">
  <a:themeElements>
    <a:clrScheme name="LO 120219">
      <a:dk1>
        <a:sysClr val="windowText" lastClr="000000"/>
      </a:dk1>
      <a:lt1>
        <a:sysClr val="window" lastClr="FFFFFF"/>
      </a:lt1>
      <a:dk2>
        <a:srgbClr val="CCCCCC"/>
      </a:dk2>
      <a:lt2>
        <a:srgbClr val="FF0000"/>
      </a:lt2>
      <a:accent1>
        <a:srgbClr val="666666"/>
      </a:accent1>
      <a:accent2>
        <a:srgbClr val="FF0000"/>
      </a:accent2>
      <a:accent3>
        <a:srgbClr val="009FE3"/>
      </a:accent3>
      <a:accent4>
        <a:srgbClr val="3FA535"/>
      </a:accent4>
      <a:accent5>
        <a:srgbClr val="F69F07"/>
      </a:accent5>
      <a:accent6>
        <a:srgbClr val="283583"/>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O_PPT_Verdana_v1-2" id="{EC622A5B-29FF-6B4C-9916-832617CE7E1C}" vid="{AFF9BD25-4E01-3649-9B46-F9EAA74E1E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431</TotalTime>
  <Words>2602</Words>
  <Application>Microsoft Office PowerPoint</Application>
  <PresentationFormat>Widescreen</PresentationFormat>
  <Paragraphs>217</Paragraphs>
  <Slides>27</Slides>
  <Notes>24</Notes>
  <HiddenSlides>4</HiddenSlides>
  <MMClips>2</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27</vt:i4>
      </vt:variant>
    </vt:vector>
  </HeadingPairs>
  <TitlesOfParts>
    <vt:vector size="35" baseType="lpstr">
      <vt:lpstr>aeonik</vt:lpstr>
      <vt:lpstr>Arial</vt:lpstr>
      <vt:lpstr>Calibri</vt:lpstr>
      <vt:lpstr>Lucida Calligraphy</vt:lpstr>
      <vt:lpstr>Lucida Handwriting</vt:lpstr>
      <vt:lpstr>Verdana</vt:lpstr>
      <vt:lpstr>Wingdings</vt:lpstr>
      <vt:lpstr>Office-tema</vt:lpstr>
      <vt:lpstr>Om psykososialt arbeidsmiljø –  og endringene i arbeidsmiljøloven</vt:lpstr>
      <vt:lpstr>PowerPoint-presentasjon</vt:lpstr>
      <vt:lpstr>Arbeidsmiljø?</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 Falch</dc:creator>
  <cp:lastModifiedBy>Bergljot Fuhr Lunde</cp:lastModifiedBy>
  <cp:revision>2</cp:revision>
  <dcterms:created xsi:type="dcterms:W3CDTF">2019-04-04T13:15:17Z</dcterms:created>
  <dcterms:modified xsi:type="dcterms:W3CDTF">2026-01-30T11:52:06Z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ustomerId">
    <vt:lpwstr>landsorganisasjonen</vt:lpwstr>
  </property>
  <property fmtid="{D5CDD505-2E9C-101B-9397-08002B2CF9AE}" pid="3" name="TemplateId">
    <vt:lpwstr>636903894490478446</vt:lpwstr>
  </property>
  <property fmtid="{D5CDD505-2E9C-101B-9397-08002B2CF9AE}" pid="4" name="UserProfileId">
    <vt:lpwstr>636951439023117711</vt:lpwstr>
  </property>
  <property fmtid="{D5CDD505-2E9C-101B-9397-08002B2CF9AE}" pid="5" name="MSIP_Label_7e26fe14-b76e-4984-b373-f14459a83368_Enabled">
    <vt:lpwstr>true</vt:lpwstr>
  </property>
  <property fmtid="{D5CDD505-2E9C-101B-9397-08002B2CF9AE}" pid="6" name="MSIP_Label_7e26fe14-b76e-4984-b373-f14459a83368_SetDate">
    <vt:lpwstr>2026-01-12T12:13:37Z</vt:lpwstr>
  </property>
  <property fmtid="{D5CDD505-2E9C-101B-9397-08002B2CF9AE}" pid="7" name="MSIP_Label_7e26fe14-b76e-4984-b373-f14459a83368_Method">
    <vt:lpwstr>Standard</vt:lpwstr>
  </property>
  <property fmtid="{D5CDD505-2E9C-101B-9397-08002B2CF9AE}" pid="8" name="MSIP_Label_7e26fe14-b76e-4984-b373-f14459a83368_Name">
    <vt:lpwstr>Ikke vurdert</vt:lpwstr>
  </property>
  <property fmtid="{D5CDD505-2E9C-101B-9397-08002B2CF9AE}" pid="9" name="MSIP_Label_7e26fe14-b76e-4984-b373-f14459a83368_SiteId">
    <vt:lpwstr>3919550b-3be4-4e7f-ab18-bdb5a482916b</vt:lpwstr>
  </property>
  <property fmtid="{D5CDD505-2E9C-101B-9397-08002B2CF9AE}" pid="10" name="MSIP_Label_7e26fe14-b76e-4984-b373-f14459a83368_ActionId">
    <vt:lpwstr>2bd173b5-936b-408b-915e-d18aa0e73de7</vt:lpwstr>
  </property>
  <property fmtid="{D5CDD505-2E9C-101B-9397-08002B2CF9AE}" pid="11" name="MSIP_Label_7e26fe14-b76e-4984-b373-f14459a83368_ContentBits">
    <vt:lpwstr>0</vt:lpwstr>
  </property>
  <property fmtid="{D5CDD505-2E9C-101B-9397-08002B2CF9AE}" pid="12" name="MSIP_Label_7e26fe14-b76e-4984-b373-f14459a83368_Tag">
    <vt:lpwstr>10, 3, 0, 1</vt:lpwstr>
  </property>
</Properties>
</file>