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6216" r:id="rId6"/>
    <p:sldId id="6218" r:id="rId7"/>
    <p:sldId id="505" r:id="rId8"/>
    <p:sldId id="6207" r:id="rId9"/>
    <p:sldId id="497" r:id="rId10"/>
    <p:sldId id="6223" r:id="rId11"/>
    <p:sldId id="498" r:id="rId12"/>
    <p:sldId id="6210" r:id="rId13"/>
    <p:sldId id="6205" r:id="rId14"/>
    <p:sldId id="6221" r:id="rId15"/>
    <p:sldId id="506" r:id="rId16"/>
    <p:sldId id="470" r:id="rId17"/>
  </p:sldIdLst>
  <p:sldSz cx="12192000" cy="6858000"/>
  <p:notesSz cx="6797675" cy="9926638"/>
  <p:defaultTextStyle>
    <a:defPPr>
      <a:defRPr lang="en-US"/>
    </a:defPPr>
    <a:lvl1pPr marL="0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4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1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8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5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2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9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6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2CB705-8DF6-EB9F-0D93-438FB719B9C6}" name="Ebba Boye" initials="EB" userId="S::ebba.boye@lo.no::cec87c28-0da3-432e-b2c3-e54dbfde58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60469" autoAdjust="0"/>
  </p:normalViewPr>
  <p:slideViewPr>
    <p:cSldViewPr snapToGrid="0">
      <p:cViewPr varScale="1">
        <p:scale>
          <a:sx n="97" d="100"/>
          <a:sy n="97" d="100"/>
        </p:scale>
        <p:origin x="42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04965mast\Downloads\10318_20241104-13452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Andel av berekna nettoformue (2010-2022)</a:t>
            </a:r>
            <a:endParaRPr lang="nb-NO" sz="1400" b="0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107087277848436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7.8339281772021485E-2"/>
          <c:y val="8.4680365296803659E-2"/>
          <c:w val="0.92166071822797846"/>
          <c:h val="0.8399760903174774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Nettoformue!$C$3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>
                <a:shade val="48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Nettoformue!$C$5:$C$17</c:f>
              <c:numCache>
                <c:formatCode>0.0</c:formatCode>
                <c:ptCount val="13"/>
                <c:pt idx="0">
                  <c:v>-5.7</c:v>
                </c:pt>
                <c:pt idx="1">
                  <c:v>-0.6</c:v>
                </c:pt>
                <c:pt idx="2">
                  <c:v>0.2</c:v>
                </c:pt>
                <c:pt idx="3">
                  <c:v>1.7</c:v>
                </c:pt>
                <c:pt idx="4">
                  <c:v>4.2</c:v>
                </c:pt>
                <c:pt idx="5">
                  <c:v>6.9</c:v>
                </c:pt>
                <c:pt idx="6">
                  <c:v>9.9</c:v>
                </c:pt>
                <c:pt idx="7">
                  <c:v>13.5</c:v>
                </c:pt>
                <c:pt idx="8">
                  <c:v>19</c:v>
                </c:pt>
                <c:pt idx="9">
                  <c:v>51</c:v>
                </c:pt>
                <c:pt idx="10">
                  <c:v>37.5</c:v>
                </c:pt>
                <c:pt idx="11">
                  <c:v>20.100000000000001</c:v>
                </c:pt>
                <c:pt idx="12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90-48AE-8CBA-9A8C6DFFC6DF}"/>
            </c:ext>
          </c:extLst>
        </c:ser>
        <c:ser>
          <c:idx val="2"/>
          <c:order val="1"/>
          <c:tx>
            <c:strRef>
              <c:f>Nettoformue!$D$3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Nettoformue!$D$5:$D$17</c:f>
              <c:numCache>
                <c:formatCode>0.0</c:formatCode>
                <c:ptCount val="13"/>
                <c:pt idx="0">
                  <c:v>-5.5</c:v>
                </c:pt>
                <c:pt idx="1">
                  <c:v>-0.5</c:v>
                </c:pt>
                <c:pt idx="2">
                  <c:v>0.2</c:v>
                </c:pt>
                <c:pt idx="3">
                  <c:v>1.7</c:v>
                </c:pt>
                <c:pt idx="4">
                  <c:v>4.2</c:v>
                </c:pt>
                <c:pt idx="5">
                  <c:v>6.9</c:v>
                </c:pt>
                <c:pt idx="6">
                  <c:v>9.9</c:v>
                </c:pt>
                <c:pt idx="7">
                  <c:v>13.6</c:v>
                </c:pt>
                <c:pt idx="8">
                  <c:v>19.100000000000001</c:v>
                </c:pt>
                <c:pt idx="9">
                  <c:v>50.3</c:v>
                </c:pt>
                <c:pt idx="10">
                  <c:v>36.700000000000003</c:v>
                </c:pt>
                <c:pt idx="11">
                  <c:v>19.3</c:v>
                </c:pt>
                <c:pt idx="12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90-48AE-8CBA-9A8C6DFFC6DF}"/>
            </c:ext>
          </c:extLst>
        </c:ser>
        <c:ser>
          <c:idx val="3"/>
          <c:order val="2"/>
          <c:tx>
            <c:strRef>
              <c:f>Nettoformue!$E$3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>
                <a:shade val="67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Nettoformue!$E$5:$E$17</c:f>
              <c:numCache>
                <c:formatCode>0.0</c:formatCode>
                <c:ptCount val="13"/>
                <c:pt idx="0">
                  <c:v>-4.5</c:v>
                </c:pt>
                <c:pt idx="1">
                  <c:v>-0.3</c:v>
                </c:pt>
                <c:pt idx="2">
                  <c:v>0.3</c:v>
                </c:pt>
                <c:pt idx="3">
                  <c:v>1.9</c:v>
                </c:pt>
                <c:pt idx="4">
                  <c:v>4.4000000000000004</c:v>
                </c:pt>
                <c:pt idx="5">
                  <c:v>7</c:v>
                </c:pt>
                <c:pt idx="6">
                  <c:v>9.9</c:v>
                </c:pt>
                <c:pt idx="7">
                  <c:v>13.5</c:v>
                </c:pt>
                <c:pt idx="8">
                  <c:v>19</c:v>
                </c:pt>
                <c:pt idx="9">
                  <c:v>48.8</c:v>
                </c:pt>
                <c:pt idx="10">
                  <c:v>35.299999999999997</c:v>
                </c:pt>
                <c:pt idx="11">
                  <c:v>18.100000000000001</c:v>
                </c:pt>
                <c:pt idx="12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90-48AE-8CBA-9A8C6DFFC6DF}"/>
            </c:ext>
          </c:extLst>
        </c:ser>
        <c:ser>
          <c:idx val="4"/>
          <c:order val="3"/>
          <c:tx>
            <c:strRef>
              <c:f>Nettoformue!$F$3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Nettoformue!$F$5:$F$17</c:f>
              <c:numCache>
                <c:formatCode>0.0</c:formatCode>
                <c:ptCount val="13"/>
                <c:pt idx="0">
                  <c:v>-5</c:v>
                </c:pt>
                <c:pt idx="1">
                  <c:v>-0.4</c:v>
                </c:pt>
                <c:pt idx="2">
                  <c:v>0.3</c:v>
                </c:pt>
                <c:pt idx="3">
                  <c:v>1.9</c:v>
                </c:pt>
                <c:pt idx="4">
                  <c:v>4.3</c:v>
                </c:pt>
                <c:pt idx="5">
                  <c:v>6.9</c:v>
                </c:pt>
                <c:pt idx="6">
                  <c:v>9.9</c:v>
                </c:pt>
                <c:pt idx="7">
                  <c:v>13.5</c:v>
                </c:pt>
                <c:pt idx="8">
                  <c:v>19.100000000000001</c:v>
                </c:pt>
                <c:pt idx="9">
                  <c:v>49.5</c:v>
                </c:pt>
                <c:pt idx="10">
                  <c:v>35.799999999999997</c:v>
                </c:pt>
                <c:pt idx="11">
                  <c:v>18.3</c:v>
                </c:pt>
                <c:pt idx="12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90-48AE-8CBA-9A8C6DFFC6DF}"/>
            </c:ext>
          </c:extLst>
        </c:ser>
        <c:ser>
          <c:idx val="5"/>
          <c:order val="4"/>
          <c:tx>
            <c:strRef>
              <c:f>Nettoformue!$G$3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Nettoformue!$G$5:$G$17</c:f>
              <c:numCache>
                <c:formatCode>0.0</c:formatCode>
                <c:ptCount val="13"/>
                <c:pt idx="0">
                  <c:v>-4.8</c:v>
                </c:pt>
                <c:pt idx="1">
                  <c:v>-0.3</c:v>
                </c:pt>
                <c:pt idx="2">
                  <c:v>0.3</c:v>
                </c:pt>
                <c:pt idx="3">
                  <c:v>1.8</c:v>
                </c:pt>
                <c:pt idx="4">
                  <c:v>4.2</c:v>
                </c:pt>
                <c:pt idx="5">
                  <c:v>6.7</c:v>
                </c:pt>
                <c:pt idx="6">
                  <c:v>9.6999999999999993</c:v>
                </c:pt>
                <c:pt idx="7">
                  <c:v>13.3</c:v>
                </c:pt>
                <c:pt idx="8">
                  <c:v>19</c:v>
                </c:pt>
                <c:pt idx="9">
                  <c:v>50.2</c:v>
                </c:pt>
                <c:pt idx="10">
                  <c:v>36.6</c:v>
                </c:pt>
                <c:pt idx="11">
                  <c:v>19</c:v>
                </c:pt>
                <c:pt idx="12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90-48AE-8CBA-9A8C6DFFC6DF}"/>
            </c:ext>
          </c:extLst>
        </c:ser>
        <c:ser>
          <c:idx val="6"/>
          <c:order val="5"/>
          <c:tx>
            <c:strRef>
              <c:f>Nettoformue!$H$3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shade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Nettoformue!$H$5:$H$17</c:f>
              <c:numCache>
                <c:formatCode>0.0</c:formatCode>
                <c:ptCount val="13"/>
                <c:pt idx="0">
                  <c:v>-4.2</c:v>
                </c:pt>
                <c:pt idx="1">
                  <c:v>-0.3</c:v>
                </c:pt>
                <c:pt idx="2">
                  <c:v>0.3</c:v>
                </c:pt>
                <c:pt idx="3">
                  <c:v>1.9</c:v>
                </c:pt>
                <c:pt idx="4">
                  <c:v>4.2</c:v>
                </c:pt>
                <c:pt idx="5">
                  <c:v>6.6</c:v>
                </c:pt>
                <c:pt idx="6">
                  <c:v>9.5</c:v>
                </c:pt>
                <c:pt idx="7">
                  <c:v>13</c:v>
                </c:pt>
                <c:pt idx="8">
                  <c:v>18.5</c:v>
                </c:pt>
                <c:pt idx="9">
                  <c:v>50.6</c:v>
                </c:pt>
                <c:pt idx="10">
                  <c:v>37.200000000000003</c:v>
                </c:pt>
                <c:pt idx="11">
                  <c:v>19.8</c:v>
                </c:pt>
                <c:pt idx="12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90-48AE-8CBA-9A8C6DFFC6DF}"/>
            </c:ext>
          </c:extLst>
        </c:ser>
        <c:ser>
          <c:idx val="7"/>
          <c:order val="6"/>
          <c:tx>
            <c:strRef>
              <c:f>Nettoformue!$I$3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tint val="96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Nettoformue!$I$5:$I$17</c:f>
              <c:numCache>
                <c:formatCode>0.0</c:formatCode>
                <c:ptCount val="13"/>
                <c:pt idx="0">
                  <c:v>-3.9</c:v>
                </c:pt>
                <c:pt idx="1">
                  <c:v>-0.3</c:v>
                </c:pt>
                <c:pt idx="2">
                  <c:v>0.3</c:v>
                </c:pt>
                <c:pt idx="3">
                  <c:v>1.9</c:v>
                </c:pt>
                <c:pt idx="4">
                  <c:v>4.2</c:v>
                </c:pt>
                <c:pt idx="5">
                  <c:v>6.6</c:v>
                </c:pt>
                <c:pt idx="6">
                  <c:v>9.4</c:v>
                </c:pt>
                <c:pt idx="7">
                  <c:v>12.9</c:v>
                </c:pt>
                <c:pt idx="8">
                  <c:v>18.3</c:v>
                </c:pt>
                <c:pt idx="9">
                  <c:v>50.7</c:v>
                </c:pt>
                <c:pt idx="10">
                  <c:v>37.299999999999997</c:v>
                </c:pt>
                <c:pt idx="11">
                  <c:v>19.8</c:v>
                </c:pt>
                <c:pt idx="12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90-48AE-8CBA-9A8C6DFFC6DF}"/>
            </c:ext>
          </c:extLst>
        </c:ser>
        <c:ser>
          <c:idx val="8"/>
          <c:order val="7"/>
          <c:tx>
            <c:strRef>
              <c:f>Nettoformue!$J$3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Nettoformue!$J$5:$J$17</c:f>
              <c:numCache>
                <c:formatCode>0.0</c:formatCode>
                <c:ptCount val="13"/>
                <c:pt idx="0">
                  <c:v>-3.6</c:v>
                </c:pt>
                <c:pt idx="1">
                  <c:v>-0.2</c:v>
                </c:pt>
                <c:pt idx="2">
                  <c:v>0.3</c:v>
                </c:pt>
                <c:pt idx="3">
                  <c:v>1.9</c:v>
                </c:pt>
                <c:pt idx="4">
                  <c:v>4.0999999999999996</c:v>
                </c:pt>
                <c:pt idx="5">
                  <c:v>6.4</c:v>
                </c:pt>
                <c:pt idx="6">
                  <c:v>9.1</c:v>
                </c:pt>
                <c:pt idx="7">
                  <c:v>12.5</c:v>
                </c:pt>
                <c:pt idx="8">
                  <c:v>17.899999999999999</c:v>
                </c:pt>
                <c:pt idx="9">
                  <c:v>51.6</c:v>
                </c:pt>
                <c:pt idx="10">
                  <c:v>38.5</c:v>
                </c:pt>
                <c:pt idx="11">
                  <c:v>21</c:v>
                </c:pt>
                <c:pt idx="1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390-48AE-8CBA-9A8C6DFFC6DF}"/>
            </c:ext>
          </c:extLst>
        </c:ser>
        <c:ser>
          <c:idx val="9"/>
          <c:order val="8"/>
          <c:tx>
            <c:strRef>
              <c:f>Nettoformue!$K$3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Nettoformue!$K$5:$K$17</c:f>
              <c:numCache>
                <c:formatCode>0.0</c:formatCode>
                <c:ptCount val="13"/>
                <c:pt idx="0">
                  <c:v>-3.9</c:v>
                </c:pt>
                <c:pt idx="1">
                  <c:v>-0.3</c:v>
                </c:pt>
                <c:pt idx="2">
                  <c:v>0.3</c:v>
                </c:pt>
                <c:pt idx="3">
                  <c:v>1.7</c:v>
                </c:pt>
                <c:pt idx="4">
                  <c:v>3.9</c:v>
                </c:pt>
                <c:pt idx="5">
                  <c:v>6.3</c:v>
                </c:pt>
                <c:pt idx="6">
                  <c:v>9</c:v>
                </c:pt>
                <c:pt idx="7">
                  <c:v>12.4</c:v>
                </c:pt>
                <c:pt idx="8">
                  <c:v>17.8</c:v>
                </c:pt>
                <c:pt idx="9">
                  <c:v>52.9</c:v>
                </c:pt>
                <c:pt idx="10">
                  <c:v>39.799999999999997</c:v>
                </c:pt>
                <c:pt idx="11">
                  <c:v>22.3</c:v>
                </c:pt>
                <c:pt idx="12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390-48AE-8CBA-9A8C6DFFC6DF}"/>
            </c:ext>
          </c:extLst>
        </c:ser>
        <c:ser>
          <c:idx val="10"/>
          <c:order val="9"/>
          <c:tx>
            <c:strRef>
              <c:f>Nettoformue!$L$3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tint val="68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Nettoformue!$L$5:$L$17</c:f>
              <c:numCache>
                <c:formatCode>0.0</c:formatCode>
                <c:ptCount val="13"/>
                <c:pt idx="0">
                  <c:v>-3.7</c:v>
                </c:pt>
                <c:pt idx="1">
                  <c:v>-0.3</c:v>
                </c:pt>
                <c:pt idx="2">
                  <c:v>0.3</c:v>
                </c:pt>
                <c:pt idx="3">
                  <c:v>1.7</c:v>
                </c:pt>
                <c:pt idx="4">
                  <c:v>3.8</c:v>
                </c:pt>
                <c:pt idx="5">
                  <c:v>6.1</c:v>
                </c:pt>
                <c:pt idx="6">
                  <c:v>8.8000000000000007</c:v>
                </c:pt>
                <c:pt idx="7">
                  <c:v>12.2</c:v>
                </c:pt>
                <c:pt idx="8">
                  <c:v>17.600000000000001</c:v>
                </c:pt>
                <c:pt idx="9">
                  <c:v>53.5</c:v>
                </c:pt>
                <c:pt idx="10">
                  <c:v>40.5</c:v>
                </c:pt>
                <c:pt idx="11">
                  <c:v>23.1</c:v>
                </c:pt>
                <c:pt idx="12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390-48AE-8CBA-9A8C6DFFC6DF}"/>
            </c:ext>
          </c:extLst>
        </c:ser>
        <c:ser>
          <c:idx val="11"/>
          <c:order val="10"/>
          <c:tx>
            <c:strRef>
              <c:f>Nettoformue!$M$3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Nettoformue!$M$5:$M$17</c:f>
              <c:numCache>
                <c:formatCode>0.0</c:formatCode>
                <c:ptCount val="13"/>
                <c:pt idx="0">
                  <c:v>-3.4</c:v>
                </c:pt>
                <c:pt idx="1">
                  <c:v>-0.2</c:v>
                </c:pt>
                <c:pt idx="2">
                  <c:v>0.3</c:v>
                </c:pt>
                <c:pt idx="3">
                  <c:v>1.8</c:v>
                </c:pt>
                <c:pt idx="4">
                  <c:v>3.8</c:v>
                </c:pt>
                <c:pt idx="5">
                  <c:v>6.1</c:v>
                </c:pt>
                <c:pt idx="6">
                  <c:v>8.6999999999999993</c:v>
                </c:pt>
                <c:pt idx="7">
                  <c:v>12</c:v>
                </c:pt>
                <c:pt idx="8">
                  <c:v>17.2</c:v>
                </c:pt>
                <c:pt idx="9">
                  <c:v>53.7</c:v>
                </c:pt>
                <c:pt idx="10">
                  <c:v>41</c:v>
                </c:pt>
                <c:pt idx="11">
                  <c:v>23.8</c:v>
                </c:pt>
                <c:pt idx="12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390-48AE-8CBA-9A8C6DFFC6DF}"/>
            </c:ext>
          </c:extLst>
        </c:ser>
        <c:ser>
          <c:idx val="12"/>
          <c:order val="11"/>
          <c:tx>
            <c:strRef>
              <c:f>Nettoformue!$N$3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tint val="49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Nettoformue!$N$5:$N$17</c:f>
              <c:numCache>
                <c:formatCode>0.0</c:formatCode>
                <c:ptCount val="13"/>
                <c:pt idx="0">
                  <c:v>-2.8</c:v>
                </c:pt>
                <c:pt idx="1">
                  <c:v>-0.1</c:v>
                </c:pt>
                <c:pt idx="2">
                  <c:v>0.5</c:v>
                </c:pt>
                <c:pt idx="3">
                  <c:v>2</c:v>
                </c:pt>
                <c:pt idx="4">
                  <c:v>4</c:v>
                </c:pt>
                <c:pt idx="5">
                  <c:v>6.2</c:v>
                </c:pt>
                <c:pt idx="6">
                  <c:v>8.6</c:v>
                </c:pt>
                <c:pt idx="7">
                  <c:v>11.8</c:v>
                </c:pt>
                <c:pt idx="8">
                  <c:v>16.899999999999999</c:v>
                </c:pt>
                <c:pt idx="9">
                  <c:v>52.9</c:v>
                </c:pt>
                <c:pt idx="10">
                  <c:v>40.4</c:v>
                </c:pt>
                <c:pt idx="11">
                  <c:v>23.4</c:v>
                </c:pt>
                <c:pt idx="1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390-48AE-8CBA-9A8C6DFFC6DF}"/>
            </c:ext>
          </c:extLst>
        </c:ser>
        <c:ser>
          <c:idx val="13"/>
          <c:order val="12"/>
          <c:tx>
            <c:strRef>
              <c:f>Nettoformue!$O$3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tint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Nettoformue!$B$5:$B$17</c:f>
              <c:strCache>
                <c:ptCount val="13"/>
                <c:pt idx="0">
                  <c:v>Desil 1</c:v>
                </c:pt>
                <c:pt idx="1">
                  <c:v>Desil 2</c:v>
                </c:pt>
                <c:pt idx="2">
                  <c:v>Desil 3</c:v>
                </c:pt>
                <c:pt idx="3">
                  <c:v>Desil 4</c:v>
                </c:pt>
                <c:pt idx="4">
                  <c:v>Desil 5</c:v>
                </c:pt>
                <c:pt idx="5">
                  <c:v>Desil 6</c:v>
                </c:pt>
                <c:pt idx="6">
                  <c:v>Desil 7</c:v>
                </c:pt>
                <c:pt idx="7">
                  <c:v>Desil 8</c:v>
                </c:pt>
                <c:pt idx="8">
                  <c:v>Desil 9</c:v>
                </c:pt>
                <c:pt idx="9">
                  <c:v>Desil 10</c:v>
                </c:pt>
                <c:pt idx="10">
                  <c:v>Høgaste 5 prosent</c:v>
                </c:pt>
                <c:pt idx="11">
                  <c:v>Høgaste 1 prosent</c:v>
                </c:pt>
                <c:pt idx="12">
                  <c:v>Høgaste 0,1 prosent</c:v>
                </c:pt>
              </c:strCache>
            </c:strRef>
          </c:cat>
          <c:val>
            <c:numRef>
              <c:f>Nettoformue!$O$5:$O$17</c:f>
              <c:numCache>
                <c:formatCode>0.0</c:formatCode>
                <c:ptCount val="13"/>
                <c:pt idx="0">
                  <c:v>-2.6</c:v>
                </c:pt>
                <c:pt idx="1">
                  <c:v>-0.1</c:v>
                </c:pt>
                <c:pt idx="2">
                  <c:v>0.5</c:v>
                </c:pt>
                <c:pt idx="3">
                  <c:v>2.1</c:v>
                </c:pt>
                <c:pt idx="4">
                  <c:v>4.0999999999999996</c:v>
                </c:pt>
                <c:pt idx="5">
                  <c:v>6.3</c:v>
                </c:pt>
                <c:pt idx="6">
                  <c:v>8.8000000000000007</c:v>
                </c:pt>
                <c:pt idx="7">
                  <c:v>12</c:v>
                </c:pt>
                <c:pt idx="8">
                  <c:v>17.100000000000001</c:v>
                </c:pt>
                <c:pt idx="9">
                  <c:v>51.7</c:v>
                </c:pt>
                <c:pt idx="10">
                  <c:v>39.200000000000003</c:v>
                </c:pt>
                <c:pt idx="11">
                  <c:v>22.3</c:v>
                </c:pt>
                <c:pt idx="12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390-48AE-8CBA-9A8C6DFFC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1833200"/>
        <c:axId val="831830680"/>
      </c:barChart>
      <c:catAx>
        <c:axId val="83183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830680"/>
        <c:crosses val="autoZero"/>
        <c:auto val="1"/>
        <c:lblAlgn val="ctr"/>
        <c:lblOffset val="100"/>
        <c:noMultiLvlLbl val="0"/>
      </c:catAx>
      <c:valAx>
        <c:axId val="831830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Prosent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83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Inntekt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DF4-466E-A468-45805A084C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under 50%</c:v>
                </c:pt>
                <c:pt idx="1">
                  <c:v>95-99%</c:v>
                </c:pt>
                <c:pt idx="2">
                  <c:v>99-99,9%</c:v>
                </c:pt>
                <c:pt idx="3">
                  <c:v>99-99,9%</c:v>
                </c:pt>
                <c:pt idx="4">
                  <c:v>99,99-100%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15</c:v>
                </c:pt>
                <c:pt idx="1">
                  <c:v>27.5</c:v>
                </c:pt>
                <c:pt idx="2">
                  <c:v>17</c:v>
                </c:pt>
                <c:pt idx="3">
                  <c:v>4.5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F4-466E-A468-45805A084CF6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Formue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DF4-466E-A468-45805A084CF6}"/>
                </c:ext>
              </c:extLst>
            </c:dLbl>
            <c:dLbl>
              <c:idx val="1"/>
              <c:layout>
                <c:manualLayout>
                  <c:x val="8.2486551105797876E-2"/>
                  <c:y val="-5.1624412573295608E-1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DF4-466E-A468-45805A084CF6}"/>
                </c:ext>
              </c:extLst>
            </c:dLbl>
            <c:dLbl>
              <c:idx val="2"/>
              <c:layout>
                <c:manualLayout>
                  <c:x val="8.1291093843395099E-2"/>
                  <c:y val="-1.0324882514659122E-1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DF4-466E-A468-45805A084CF6}"/>
                </c:ext>
              </c:extLst>
            </c:dLbl>
            <c:dLbl>
              <c:idx val="4"/>
              <c:layout>
                <c:manualLayout>
                  <c:x val="7.6509264793783449E-2"/>
                  <c:y val="2.8159095787044508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DF4-466E-A468-45805A084C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under 50%</c:v>
                </c:pt>
                <c:pt idx="1">
                  <c:v>95-99%</c:v>
                </c:pt>
                <c:pt idx="2">
                  <c:v>99-99,9%</c:v>
                </c:pt>
                <c:pt idx="3">
                  <c:v>99-99,9%</c:v>
                </c:pt>
                <c:pt idx="4">
                  <c:v>99,99-100%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F4-466E-A468-45805A084CF6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Selskap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DF4-466E-A468-45805A084CF6}"/>
                </c:ext>
              </c:extLst>
            </c:dLbl>
            <c:dLbl>
              <c:idx val="4"/>
              <c:layout>
                <c:manualLayout>
                  <c:x val="7.6466623680407977E-2"/>
                  <c:y val="-8.4477287361133524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DF4-466E-A468-45805A084C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under 50%</c:v>
                </c:pt>
                <c:pt idx="1">
                  <c:v>95-99%</c:v>
                </c:pt>
                <c:pt idx="2">
                  <c:v>99-99,9%</c:v>
                </c:pt>
                <c:pt idx="3">
                  <c:v>99-99,9%</c:v>
                </c:pt>
                <c:pt idx="4">
                  <c:v>99,99-100%</c:v>
                </c:pt>
              </c:strCache>
            </c:strRef>
          </c:cat>
          <c:val>
            <c:numRef>
              <c:f>'Ark1'!$D$2:$D$6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12.5</c:v>
                </c:pt>
                <c:pt idx="3">
                  <c:v>9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F4-466E-A468-45805A084CF6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mva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8.0095636580992224E-2"/>
                  <c:y val="-3.097500536574906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DF4-466E-A468-45805A084C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under 50%</c:v>
                </c:pt>
                <c:pt idx="1">
                  <c:v>95-99%</c:v>
                </c:pt>
                <c:pt idx="2">
                  <c:v>99-99,9%</c:v>
                </c:pt>
                <c:pt idx="3">
                  <c:v>99-99,9%</c:v>
                </c:pt>
                <c:pt idx="4">
                  <c:v>99,99-100%</c:v>
                </c:pt>
              </c:strCache>
            </c:strRef>
          </c:cat>
          <c:val>
            <c:numRef>
              <c:f>'Ark1'!$E$2:$E$6</c:f>
              <c:numCache>
                <c:formatCode>General</c:formatCode>
                <c:ptCount val="5"/>
                <c:pt idx="0">
                  <c:v>21</c:v>
                </c:pt>
                <c:pt idx="1">
                  <c:v>11</c:v>
                </c:pt>
                <c:pt idx="2">
                  <c:v>7.5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F4-466E-A468-45805A084CF6}"/>
            </c:ext>
          </c:extLst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AGA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DF4-466E-A468-45805A084CF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DF4-466E-A468-45805A084C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'Ark1'!$A$2:$A$6</c:f>
              <c:strCache>
                <c:ptCount val="5"/>
                <c:pt idx="0">
                  <c:v>under 50%</c:v>
                </c:pt>
                <c:pt idx="1">
                  <c:v>95-99%</c:v>
                </c:pt>
                <c:pt idx="2">
                  <c:v>99-99,9%</c:v>
                </c:pt>
                <c:pt idx="3">
                  <c:v>99-99,9%</c:v>
                </c:pt>
                <c:pt idx="4">
                  <c:v>99,99-100%</c:v>
                </c:pt>
              </c:strCache>
            </c:strRef>
          </c:cat>
          <c:val>
            <c:numRef>
              <c:f>'Ark1'!$F$2:$F$6</c:f>
              <c:numCache>
                <c:formatCode>General</c:formatCode>
                <c:ptCount val="5"/>
                <c:pt idx="0">
                  <c:v>3</c:v>
                </c:pt>
                <c:pt idx="1">
                  <c:v>7</c:v>
                </c:pt>
                <c:pt idx="2">
                  <c:v>3.5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F4-466E-A468-45805A084CF6}"/>
            </c:ext>
          </c:extLst>
        </c:ser>
        <c:ser>
          <c:idx val="5"/>
          <c:order val="5"/>
          <c:tx>
            <c:strRef>
              <c:f>'Ark1'!$G$1</c:f>
              <c:strCache>
                <c:ptCount val="1"/>
                <c:pt idx="0">
                  <c:v>Utbytte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F4-466E-A468-45805A084CF6}"/>
                </c:ext>
              </c:extLst>
            </c:dLbl>
            <c:dLbl>
              <c:idx val="1"/>
              <c:layout>
                <c:manualLayout>
                  <c:x val="3.7059175134488941E-2"/>
                  <c:y val="-8.7293196939837975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F4-466E-A468-45805A084CF6}"/>
                </c:ext>
              </c:extLst>
            </c:dLbl>
            <c:dLbl>
              <c:idx val="2"/>
              <c:layout>
                <c:manualLayout>
                  <c:x val="6.8141063956963538E-2"/>
                  <c:y val="-8.7293196939837975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F4-466E-A468-45805A084CF6}"/>
                </c:ext>
              </c:extLst>
            </c:dLbl>
            <c:dLbl>
              <c:idx val="3"/>
              <c:layout>
                <c:manualLayout>
                  <c:x val="6.9336521219366412E-2"/>
                  <c:y val="-0.163322755564858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F4-466E-A468-45805A084CF6}"/>
                </c:ext>
              </c:extLst>
            </c:dLbl>
            <c:dLbl>
              <c:idx val="4"/>
              <c:layout>
                <c:manualLayout>
                  <c:x val="7.2922893006575021E-2"/>
                  <c:y val="-0.12953184062040485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F4-466E-A468-45805A084C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under 50%</c:v>
                </c:pt>
                <c:pt idx="1">
                  <c:v>95-99%</c:v>
                </c:pt>
                <c:pt idx="2">
                  <c:v>99-99,9%</c:v>
                </c:pt>
                <c:pt idx="3">
                  <c:v>99-99,9%</c:v>
                </c:pt>
                <c:pt idx="4">
                  <c:v>99,99-100%</c:v>
                </c:pt>
              </c:strCache>
            </c:strRef>
          </c:cat>
          <c:val>
            <c:numRef>
              <c:f>'Ark1'!$G$2:$G$6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4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F4-466E-A468-45805A084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72819032"/>
        <c:axId val="972818312"/>
      </c:barChart>
      <c:catAx>
        <c:axId val="972819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72818312"/>
        <c:crosses val="autoZero"/>
        <c:auto val="1"/>
        <c:lblAlgn val="ctr"/>
        <c:lblOffset val="100"/>
        <c:noMultiLvlLbl val="0"/>
      </c:catAx>
      <c:valAx>
        <c:axId val="972818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72819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B0308A-BB27-423F-B04C-3050D20FF1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B0397-232A-4BA8-9BA1-24ABBE651B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416CD-5754-43C0-A593-8E75ABA883A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A8B69-63CE-496F-BD81-A9418B0263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91136-7C62-4987-836C-39513D0400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2B650-4418-4201-9925-634809F6C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22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F4C00-0DFB-4A50-874B-35C92E273FD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EB5FC-F5C0-4EDC-86CE-4ABBFA585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2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EB5FC-F5C0-4EDC-86CE-4ABBFA5851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EB5FC-F5C0-4EDC-86CE-4ABBFA5851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10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EB5FC-F5C0-4EDC-86CE-4ABBFA5851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91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EB5FC-F5C0-4EDC-86CE-4ABBFA5851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8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8A9E-48EB-4DF5-816E-2AE554F71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4110603"/>
            <a:ext cx="9144000" cy="926515"/>
          </a:xfrm>
        </p:spPr>
        <p:txBody>
          <a:bodyPr anchor="b">
            <a:normAutofit/>
          </a:bodyPr>
          <a:lstStyle>
            <a:lvl1pPr algn="ctr">
              <a:defRPr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49D727-0A59-4FCD-AE21-131BA4D36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5170386"/>
            <a:ext cx="9144000" cy="626651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7635" indent="0" algn="ctr">
              <a:buNone/>
              <a:defRPr sz="2746"/>
            </a:lvl2pPr>
            <a:lvl3pPr marL="1255270" indent="0" algn="ctr">
              <a:buNone/>
              <a:defRPr sz="2471"/>
            </a:lvl3pPr>
            <a:lvl4pPr marL="1882905" indent="0" algn="ctr">
              <a:buNone/>
              <a:defRPr sz="2196"/>
            </a:lvl4pPr>
            <a:lvl5pPr marL="2510541" indent="0" algn="ctr">
              <a:buNone/>
              <a:defRPr sz="2196"/>
            </a:lvl5pPr>
            <a:lvl6pPr marL="3138175" indent="0" algn="ctr">
              <a:buNone/>
              <a:defRPr sz="2196"/>
            </a:lvl6pPr>
            <a:lvl7pPr marL="3765810" indent="0" algn="ctr">
              <a:buNone/>
              <a:defRPr sz="2196"/>
            </a:lvl7pPr>
            <a:lvl8pPr marL="4393445" indent="0" algn="ctr">
              <a:buNone/>
              <a:defRPr sz="2196"/>
            </a:lvl8pPr>
            <a:lvl9pPr marL="5021080" indent="0" algn="ctr">
              <a:buNone/>
              <a:defRPr sz="2196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FEA9374-4250-48B0-8037-777EB183A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6436" y="1970478"/>
            <a:ext cx="2079128" cy="2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6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hapter_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A2D722D-C7A9-447A-976B-A91895C8CE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62" y="96837"/>
            <a:ext cx="12048521" cy="6664325"/>
          </a:xfrm>
        </p:spPr>
        <p:txBody>
          <a:bodyPr/>
          <a:lstStyle/>
          <a:p>
            <a:endParaRPr lang="nb-NO"/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DC17404E-FAE9-F9C3-9F89-AFF329308979}"/>
              </a:ext>
            </a:extLst>
          </p:cNvPr>
          <p:cNvSpPr/>
          <p:nvPr userDrawn="1"/>
        </p:nvSpPr>
        <p:spPr>
          <a:xfrm>
            <a:off x="119336" y="116633"/>
            <a:ext cx="11953328" cy="6584124"/>
          </a:xfrm>
          <a:prstGeom prst="rect">
            <a:avLst/>
          </a:prstGeom>
          <a:gradFill flip="none" rotWithShape="1">
            <a:gsLst>
              <a:gs pos="100000">
                <a:sysClr val="windowText" lastClr="000000">
                  <a:alpha val="0"/>
                </a:sysClr>
              </a:gs>
              <a:gs pos="1000">
                <a:srgbClr val="131313">
                  <a:alpha val="55000"/>
                </a:srgbClr>
              </a:gs>
              <a:gs pos="38000">
                <a:sysClr val="windowText" lastClr="000000">
                  <a:lumMod val="85000"/>
                  <a:lumOff val="15000"/>
                  <a:alpha val="16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0ABFA1E-B316-436E-9376-68EB419FC1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32" imgH="530" progId="TCLayout.ActiveDocument.1">
                  <p:embed/>
                </p:oleObj>
              </mc:Choice>
              <mc:Fallback>
                <p:oleObj name="Diapositive think-cell" r:id="rId4" imgW="532" imgH="530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0ABFA1E-B316-436E-9376-68EB419FC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90B98A0-6801-4768-B6F7-29BDCE8AEF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06726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8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4BB860-E9E5-4315-9166-BE3A6F99D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660" y="4290379"/>
            <a:ext cx="9535670" cy="757130"/>
          </a:xfrm>
          <a:noFill/>
        </p:spPr>
        <p:txBody>
          <a:bodyPr wrap="square" lIns="72000" anchor="t">
            <a:spAutoFit/>
          </a:bodyPr>
          <a:lstStyle>
            <a:lvl1pPr>
              <a:lnSpc>
                <a:spcPct val="8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 OF THE CHAPTER</a:t>
            </a:r>
          </a:p>
        </p:txBody>
      </p:sp>
      <p:pic>
        <p:nvPicPr>
          <p:cNvPr id="18" name="Graphique 8">
            <a:extLst>
              <a:ext uri="{FF2B5EF4-FFF2-40B4-BE49-F238E27FC236}">
                <a16:creationId xmlns:a16="http://schemas.microsoft.com/office/drawing/2014/main" id="{D3C70FEB-0084-4E37-8AC4-3A50B2EA05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6" name="Cadre 15">
            <a:extLst>
              <a:ext uri="{FF2B5EF4-FFF2-40B4-BE49-F238E27FC236}">
                <a16:creationId xmlns:a16="http://schemas.microsoft.com/office/drawing/2014/main" id="{6A89F2A7-85CF-443A-9A03-D2C9856F3D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7776D7BE-F4BC-49B3-9562-9B96DE471595}"/>
              </a:ext>
            </a:extLst>
          </p:cNvPr>
          <p:cNvSpPr txBox="1">
            <a:spLocks/>
          </p:cNvSpPr>
          <p:nvPr userDrawn="1"/>
        </p:nvSpPr>
        <p:spPr>
          <a:xfrm>
            <a:off x="200981" y="6401796"/>
            <a:ext cx="360037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1AABEC-672F-4B68-B914-690DA978312C}" type="slidenum">
              <a:rPr lang="en-GB" sz="1000" smtClean="0">
                <a:solidFill>
                  <a:schemeClr val="tx1"/>
                </a:solidFill>
              </a:rPr>
              <a:pPr/>
              <a:t>‹#›</a:t>
            </a:fld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32B3C4B6-B4D5-4536-A3CB-CE957526DCC7}"/>
              </a:ext>
            </a:extLst>
          </p:cNvPr>
          <p:cNvSpPr txBox="1">
            <a:spLocks/>
          </p:cNvSpPr>
          <p:nvPr userDrawn="1"/>
        </p:nvSpPr>
        <p:spPr>
          <a:xfrm>
            <a:off x="561019" y="6362115"/>
            <a:ext cx="2001708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1"/>
                </a:solidFill>
              </a:rPr>
              <a:t>© Ipsos | </a:t>
            </a:r>
            <a:r>
              <a:rPr lang="en-GB" err="1">
                <a:solidFill>
                  <a:schemeClr val="tx1"/>
                </a:solidFill>
              </a:rPr>
              <a:t>Norsk</a:t>
            </a:r>
            <a:r>
              <a:rPr lang="en-GB">
                <a:solidFill>
                  <a:schemeClr val="tx1"/>
                </a:solidFill>
              </a:rPr>
              <a:t> Monitor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64F9793-BC9C-4454-9F7F-5BB60A70AEED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42A29F8-8B81-4FB1-8852-D3129D82F2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78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26B43"/>
          </p15:clr>
        </p15:guide>
        <p15:guide id="2" pos="360">
          <p15:clr>
            <a:srgbClr val="A4A3A4"/>
          </p15:clr>
        </p15:guide>
        <p15:guide id="3" orient="horz" pos="3906">
          <p15:clr>
            <a:srgbClr val="F26B43"/>
          </p15:clr>
        </p15:guide>
        <p15:guide id="4" orient="horz" pos="4156">
          <p15:clr>
            <a:srgbClr val="F26B43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F0BF77CE-B7D9-1102-7227-54F863CD99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76465" y="2452683"/>
            <a:ext cx="2897820" cy="338322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nb-NO"/>
              <a:t>Kommentar</a:t>
            </a:r>
          </a:p>
          <a:p>
            <a:pPr lvl="0"/>
            <a:r>
              <a:rPr lang="nb-NO"/>
              <a:t>Kommentar</a:t>
            </a:r>
          </a:p>
          <a:p>
            <a:pPr lvl="0"/>
            <a:r>
              <a:rPr lang="nb-NO"/>
              <a:t>Kommentar</a:t>
            </a:r>
          </a:p>
        </p:txBody>
      </p:sp>
      <p:sp>
        <p:nvSpPr>
          <p:cNvPr id="26" name="Plassholder for diagram 25">
            <a:extLst>
              <a:ext uri="{FF2B5EF4-FFF2-40B4-BE49-F238E27FC236}">
                <a16:creationId xmlns:a16="http://schemas.microsoft.com/office/drawing/2014/main" id="{14304AAE-0EBE-4104-A8F3-A3DA8860D3C2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373062" y="1879043"/>
            <a:ext cx="8168035" cy="4425504"/>
          </a:xfrm>
        </p:spPr>
        <p:txBody>
          <a:bodyPr/>
          <a:lstStyle/>
          <a:p>
            <a:endParaRPr lang="nb-NO"/>
          </a:p>
        </p:txBody>
      </p:sp>
      <p:sp>
        <p:nvSpPr>
          <p:cNvPr id="2" name="Plassholder for innhold 17">
            <a:extLst>
              <a:ext uri="{FF2B5EF4-FFF2-40B4-BE49-F238E27FC236}">
                <a16:creationId xmlns:a16="http://schemas.microsoft.com/office/drawing/2014/main" id="{BA8EAD5A-26DC-9591-576E-0FFED575858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72966" y="167840"/>
            <a:ext cx="5424531" cy="235205"/>
          </a:xfrm>
        </p:spPr>
        <p:txBody>
          <a:bodyPr>
            <a:noAutofit/>
          </a:bodyPr>
          <a:lstStyle>
            <a:lvl1pPr marL="0" indent="0">
              <a:buNone/>
              <a:defRPr sz="1050" spc="3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nb-NO"/>
              <a:t>KAPITTELNAVN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B2FCD7A-906D-5965-756A-D47C57B9CDD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72966" y="502832"/>
            <a:ext cx="10238887" cy="92233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HOVEDFUNN I OVERSKRIFT. HVIS TEKST GÅR OVER TO LINJER, TA MINDRE SKRIFTSSTØRRELSE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761743E-B2B8-13DE-252E-16129BB35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20068" y="6426656"/>
            <a:ext cx="8551863" cy="281472"/>
          </a:xfrm>
        </p:spPr>
        <p:txBody>
          <a:bodyPr>
            <a:noAutofit/>
          </a:bodyPr>
          <a:lstStyle>
            <a:lvl1pPr marL="0" indent="0">
              <a:buNone/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QXXX. «Spørsmålsformulering»</a:t>
            </a:r>
            <a:br>
              <a:rPr lang="nb-NO"/>
            </a:br>
            <a:r>
              <a:rPr lang="nb-NO"/>
              <a:t>Base: XXX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05668B-1249-0852-6E2B-20E4D7F2A252}"/>
              </a:ext>
            </a:extLst>
          </p:cNvPr>
          <p:cNvCxnSpPr/>
          <p:nvPr userDrawn="1"/>
        </p:nvCxnSpPr>
        <p:spPr>
          <a:xfrm>
            <a:off x="1820068" y="6426656"/>
            <a:ext cx="0" cy="281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9093CD5-34E3-74E7-43B4-C9FA03E537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74706" y="2018757"/>
            <a:ext cx="1567874" cy="23856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C4C4C4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KOMMENTAR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7D8049-8161-FE54-2B7F-DCBEFAD13336}"/>
              </a:ext>
            </a:extLst>
          </p:cNvPr>
          <p:cNvCxnSpPr>
            <a:cxnSpLocks/>
          </p:cNvCxnSpPr>
          <p:nvPr userDrawn="1"/>
        </p:nvCxnSpPr>
        <p:spPr>
          <a:xfrm flipH="1">
            <a:off x="8764597" y="2272345"/>
            <a:ext cx="289782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081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176423-8171-F63A-0748-095D6AFAC8AE}"/>
              </a:ext>
            </a:extLst>
          </p:cNvPr>
          <p:cNvSpPr/>
          <p:nvPr userDrawn="1"/>
        </p:nvSpPr>
        <p:spPr>
          <a:xfrm>
            <a:off x="8480809" y="2289738"/>
            <a:ext cx="3418515" cy="3448426"/>
          </a:xfrm>
          <a:prstGeom prst="rect">
            <a:avLst/>
          </a:prstGeom>
          <a:solidFill>
            <a:srgbClr val="888B8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lassholder for diagram 25">
            <a:extLst>
              <a:ext uri="{FF2B5EF4-FFF2-40B4-BE49-F238E27FC236}">
                <a16:creationId xmlns:a16="http://schemas.microsoft.com/office/drawing/2014/main" id="{14304AAE-0EBE-4104-A8F3-A3DA8860D3C2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373062" y="1865756"/>
            <a:ext cx="7735957" cy="4438791"/>
          </a:xfrm>
        </p:spPr>
        <p:txBody>
          <a:bodyPr/>
          <a:lstStyle/>
          <a:p>
            <a:endParaRPr lang="nb-NO"/>
          </a:p>
        </p:txBody>
      </p:sp>
      <p:sp>
        <p:nvSpPr>
          <p:cNvPr id="18" name="Plassholder for innhold 17">
            <a:extLst>
              <a:ext uri="{FF2B5EF4-FFF2-40B4-BE49-F238E27FC236}">
                <a16:creationId xmlns:a16="http://schemas.microsoft.com/office/drawing/2014/main" id="{8CA5D60F-AAF9-4D5E-9DAA-1EEC90D1FAC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72966" y="167840"/>
            <a:ext cx="5424531" cy="235205"/>
          </a:xfrm>
        </p:spPr>
        <p:txBody>
          <a:bodyPr>
            <a:noAutofit/>
          </a:bodyPr>
          <a:lstStyle>
            <a:lvl1pPr marL="0" indent="0">
              <a:buNone/>
              <a:defRPr sz="1050" spc="3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nb-NO"/>
              <a:t>KAPITTELNAVN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D51266-D48D-4D25-2EEB-3CB7F03A85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2114" y="2908763"/>
            <a:ext cx="2924072" cy="25987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nb-NO"/>
              <a:t>Kommentar</a:t>
            </a:r>
          </a:p>
          <a:p>
            <a:pPr lvl="0"/>
            <a:r>
              <a:rPr lang="nb-NO"/>
              <a:t>Kommentar</a:t>
            </a:r>
          </a:p>
          <a:p>
            <a:pPr lvl="0"/>
            <a:r>
              <a:rPr lang="nb-NO"/>
              <a:t>Kommentar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CBC790-4059-3138-2042-1603A2DC65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52114" y="2464249"/>
            <a:ext cx="1567874" cy="23856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C4C4C4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KOMMENTAR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FD7442-1318-5F23-798C-F1FD187F3C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20068" y="6426656"/>
            <a:ext cx="8551863" cy="281472"/>
          </a:xfrm>
        </p:spPr>
        <p:txBody>
          <a:bodyPr>
            <a:noAutofit/>
          </a:bodyPr>
          <a:lstStyle>
            <a:lvl1pPr marL="0" indent="0">
              <a:buNone/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QXXX. «Spørsmålsformulering»</a:t>
            </a:r>
            <a:br>
              <a:rPr lang="nb-NO"/>
            </a:br>
            <a:r>
              <a:rPr lang="nb-NO"/>
              <a:t>Base: XXX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E8BF4A-6238-E20C-56B3-47821D6F1F2B}"/>
              </a:ext>
            </a:extLst>
          </p:cNvPr>
          <p:cNvCxnSpPr/>
          <p:nvPr userDrawn="1"/>
        </p:nvCxnSpPr>
        <p:spPr>
          <a:xfrm>
            <a:off x="1820068" y="6426656"/>
            <a:ext cx="0" cy="281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EF58F243-D1E4-74C5-D0CA-A8A25C46A9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72966" y="502832"/>
            <a:ext cx="10238887" cy="92233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HOVEDFUNN I OVERSKRIFT. HVIS TEKST GÅR OVER TO LINJER, TA MINDRE SKRIFTSSTØRRELSE</a:t>
            </a:r>
          </a:p>
        </p:txBody>
      </p:sp>
    </p:spTree>
    <p:extLst>
      <p:ext uri="{BB962C8B-B14F-4D97-AF65-F5344CB8AC3E}">
        <p14:creationId xmlns:p14="http://schemas.microsoft.com/office/powerpoint/2010/main" val="104277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C57D-89C3-4A29-9FAC-D57E050C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C1C60-F32B-458C-8D76-8404808FA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0D45F-9660-44FB-9800-21378CC2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66006-449C-4707-9B48-0A6F2D17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DA24-C350-4A0D-B2A0-E405AFDB38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416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0BD2-6167-4476-8665-68A32952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F62EC-EA57-47AD-A847-D47A5651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579FF-EEDA-473C-882A-D28F97AB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DA24-C350-4A0D-B2A0-E405AFDB38ED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7B87A9-C52F-4E50-8280-37EDFC04BD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2391" y="1562145"/>
            <a:ext cx="5000102" cy="45094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EDECC1-8532-4F6B-BB9E-42099F5C503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06697" y="1562145"/>
            <a:ext cx="5000102" cy="45094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949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0BD2-6167-4476-8665-68A32952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92" y="604768"/>
            <a:ext cx="5000102" cy="75396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F62EC-EA57-47AD-A847-D47A5651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579FF-EEDA-473C-882A-D28F97AB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DA24-C350-4A0D-B2A0-E405AFDB38ED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7B87A9-C52F-4E50-8280-37EDFC04BD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2391" y="1562145"/>
            <a:ext cx="5000102" cy="45094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70AC6-1A1D-4B5F-AA60-90BBE203A9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8425" y="787985"/>
            <a:ext cx="5308374" cy="5283643"/>
          </a:xfrm>
          <a:solidFill>
            <a:schemeClr val="tx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24828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0BD2-6167-4476-8665-68A32952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1848" y="604768"/>
            <a:ext cx="5000102" cy="75396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F62EC-EA57-47AD-A847-D47A5651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579FF-EEDA-473C-882A-D28F97AB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DA24-C350-4A0D-B2A0-E405AFDB38ED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70AC6-1A1D-4B5F-AA60-90BBE203A9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2391" y="787985"/>
            <a:ext cx="5308374" cy="5283643"/>
          </a:xfrm>
          <a:solidFill>
            <a:schemeClr val="tx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9CFA9A-898A-403A-8C4E-BBF2386B314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406697" y="1562145"/>
            <a:ext cx="5000102" cy="45094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0914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F62EC-EA57-47AD-A847-D47A5651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579FF-EEDA-473C-882A-D28F97AB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DA24-C350-4A0D-B2A0-E405AFDB38ED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70AC6-1A1D-4B5F-AA60-90BBE203A9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2391" y="787985"/>
            <a:ext cx="10624407" cy="5283643"/>
          </a:xfrm>
          <a:solidFill>
            <a:schemeClr val="tx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281B0C-23BE-44DC-96C0-A80B978CC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586" y="2444355"/>
            <a:ext cx="9730829" cy="1969292"/>
          </a:xfrm>
        </p:spPr>
        <p:txBody>
          <a:bodyPr anchor="ctr">
            <a:normAutofit/>
          </a:bodyPr>
          <a:lstStyle>
            <a:lvl1pPr algn="ct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Bildetekst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290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59E01-2A51-4810-AF8E-557E6763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9FF638-620E-4807-8F19-8B46943EF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07DF5-4B48-4281-83B3-395CFF93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DA24-C350-4A0D-B2A0-E405AFDB38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8267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D3B7B-5C5D-4572-A02D-14016D42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0CAFD-0D1C-4921-A633-A3E8FE7C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7DA24-C350-4A0D-B2A0-E405AFDB38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5271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ssholder for diagram 25">
            <a:extLst>
              <a:ext uri="{FF2B5EF4-FFF2-40B4-BE49-F238E27FC236}">
                <a16:creationId xmlns:a16="http://schemas.microsoft.com/office/drawing/2014/main" id="{14304AAE-0EBE-4104-A8F3-A3DA8860D3C2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373063" y="1865756"/>
            <a:ext cx="6834187" cy="4552507"/>
          </a:xfrm>
        </p:spPr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29777E9-C5A4-4B2E-B1D8-779099DAE7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72966" y="338352"/>
            <a:ext cx="10238887" cy="92233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HOVEDFUNN I OVERSKRIFT. HVIS TEKST GÅR OVER TO LINJER, TA MINDRE SKRIFTSSTØRRELSE</a:t>
            </a:r>
          </a:p>
        </p:txBody>
      </p:sp>
      <p:sp>
        <p:nvSpPr>
          <p:cNvPr id="18" name="Plassholder for innhold 17">
            <a:extLst>
              <a:ext uri="{FF2B5EF4-FFF2-40B4-BE49-F238E27FC236}">
                <a16:creationId xmlns:a16="http://schemas.microsoft.com/office/drawing/2014/main" id="{8CA5D60F-AAF9-4D5E-9DAA-1EEC90D1FAC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9995" y="103147"/>
            <a:ext cx="5424531" cy="235205"/>
          </a:xfrm>
        </p:spPr>
        <p:txBody>
          <a:bodyPr>
            <a:noAutofit/>
          </a:bodyPr>
          <a:lstStyle>
            <a:lvl1pPr marL="0" indent="0">
              <a:buNone/>
              <a:defRPr sz="1050" spc="3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nb-NO"/>
              <a:t>KAPITTELNAVN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0788047E-9904-4456-8995-99EE863BCF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09736" y="2574559"/>
            <a:ext cx="3271868" cy="269507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Kommenter hovedfunn, og undergrupper.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F91F1358-E113-4E21-9772-A1A6F5AB34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76759" y="6417714"/>
            <a:ext cx="9180513" cy="263525"/>
          </a:xfrm>
        </p:spPr>
        <p:txBody>
          <a:bodyPr>
            <a:noAutofit/>
          </a:bodyPr>
          <a:lstStyle>
            <a:lvl1pPr marL="0" indent="0">
              <a:buNone/>
              <a:defRPr sz="10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QXXX. «Spørsmålsformulering»</a:t>
            </a:r>
            <a:br>
              <a:rPr lang="nb-NO"/>
            </a:br>
            <a:r>
              <a:rPr lang="nb-NO"/>
              <a:t>Base: XXX</a:t>
            </a:r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C3C9788E-34E6-463E-A87A-0B70B38949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51535" y="1557781"/>
            <a:ext cx="5823033" cy="307975"/>
          </a:xfrm>
        </p:spPr>
        <p:txBody>
          <a:bodyPr>
            <a:noAutofit/>
          </a:bodyPr>
          <a:lstStyle>
            <a:lvl1pPr marL="0" indent="0" algn="ctr">
              <a:buNone/>
              <a:defRPr sz="1400" b="1"/>
            </a:lvl1pPr>
          </a:lstStyle>
          <a:p>
            <a:pPr lvl="0"/>
            <a:r>
              <a:rPr lang="nb-NO"/>
              <a:t>«Spørsmålsformulering eller påstand hvis nødvendig»</a:t>
            </a:r>
          </a:p>
        </p:txBody>
      </p:sp>
    </p:spTree>
    <p:extLst>
      <p:ext uri="{BB962C8B-B14F-4D97-AF65-F5344CB8AC3E}">
        <p14:creationId xmlns:p14="http://schemas.microsoft.com/office/powerpoint/2010/main" val="378295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309B06-F69F-4908-9730-F148A9D5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92" y="604768"/>
            <a:ext cx="10624407" cy="7539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FFB5B-585C-484C-9C4B-F05929E60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392" y="1562145"/>
            <a:ext cx="10624407" cy="45094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BCE6-58CA-4529-B393-226F375AA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2391" y="6525064"/>
            <a:ext cx="10624407" cy="23523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cap="all" baseline="0"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74318-78C0-4F5E-AADB-411D3D223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6799" y="6525064"/>
            <a:ext cx="655392" cy="23523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0A7DA24-C350-4A0D-B2A0-E405AFDB38E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59A616E-E150-45F5-AED3-E0F16E0B1A3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85464" y="129849"/>
            <a:ext cx="476727" cy="4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7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58" r:id="rId6"/>
    <p:sldLayoutId id="2147483654" r:id="rId7"/>
    <p:sldLayoutId id="2147483655" r:id="rId8"/>
    <p:sldLayoutId id="2147483660" r:id="rId9"/>
    <p:sldLayoutId id="2147483661" r:id="rId10"/>
    <p:sldLayoutId id="2147483662" r:id="rId11"/>
    <p:sldLayoutId id="2147483663" r:id="rId12"/>
  </p:sldLayoutIdLst>
  <p:hf sldNum="0" hdr="0" ftr="0" dt="0"/>
  <p:txStyles>
    <p:titleStyle>
      <a:lvl1pPr algn="l" defTabSz="1255270" rtl="0" eaLnBrk="1" latinLnBrk="0" hangingPunct="1">
        <a:lnSpc>
          <a:spcPct val="90000"/>
        </a:lnSpc>
        <a:spcBef>
          <a:spcPct val="0"/>
        </a:spcBef>
        <a:buNone/>
        <a:tabLst>
          <a:tab pos="9144000" algn="l"/>
        </a:tabLst>
        <a:defRPr sz="26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13818" indent="-313818" algn="l" defTabSz="1255270" rtl="0" eaLnBrk="1" latinLnBrk="0" hangingPunct="1">
        <a:lnSpc>
          <a:spcPct val="100000"/>
        </a:lnSpc>
        <a:spcBef>
          <a:spcPts val="1373"/>
        </a:spcBef>
        <a:buClr>
          <a:schemeClr val="bg2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941453" indent="-313818" algn="l" defTabSz="1255270" rtl="0" eaLnBrk="1" latinLnBrk="0" hangingPunct="1">
        <a:lnSpc>
          <a:spcPct val="100000"/>
        </a:lnSpc>
        <a:spcBef>
          <a:spcPts val="686"/>
        </a:spcBef>
        <a:buClr>
          <a:schemeClr val="bg2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569088" indent="-313818" algn="l" defTabSz="1255270" rtl="0" eaLnBrk="1" latinLnBrk="0" hangingPunct="1">
        <a:lnSpc>
          <a:spcPct val="100000"/>
        </a:lnSpc>
        <a:spcBef>
          <a:spcPts val="686"/>
        </a:spcBef>
        <a:buClr>
          <a:schemeClr val="bg2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196724" indent="-313818" algn="l" defTabSz="1255270" rtl="0" eaLnBrk="1" latinLnBrk="0" hangingPunct="1">
        <a:lnSpc>
          <a:spcPct val="100000"/>
        </a:lnSpc>
        <a:spcBef>
          <a:spcPts val="686"/>
        </a:spcBef>
        <a:buClr>
          <a:schemeClr val="bg2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824358" indent="-313818" algn="l" defTabSz="1255270" rtl="0" eaLnBrk="1" latinLnBrk="0" hangingPunct="1">
        <a:lnSpc>
          <a:spcPct val="100000"/>
        </a:lnSpc>
        <a:spcBef>
          <a:spcPts val="686"/>
        </a:spcBef>
        <a:buClr>
          <a:schemeClr val="bg2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3451993" indent="-313818" algn="l" defTabSz="1255270" rtl="0" eaLnBrk="1" latinLnBrk="0" hangingPunct="1">
        <a:lnSpc>
          <a:spcPct val="90000"/>
        </a:lnSpc>
        <a:spcBef>
          <a:spcPts val="686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6pPr>
      <a:lvl7pPr marL="4079628" indent="-313818" algn="l" defTabSz="1255270" rtl="0" eaLnBrk="1" latinLnBrk="0" hangingPunct="1">
        <a:lnSpc>
          <a:spcPct val="90000"/>
        </a:lnSpc>
        <a:spcBef>
          <a:spcPts val="686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7pPr>
      <a:lvl8pPr marL="4707263" indent="-313818" algn="l" defTabSz="1255270" rtl="0" eaLnBrk="1" latinLnBrk="0" hangingPunct="1">
        <a:lnSpc>
          <a:spcPct val="90000"/>
        </a:lnSpc>
        <a:spcBef>
          <a:spcPts val="686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8pPr>
      <a:lvl9pPr marL="5334898" indent="-313818" algn="l" defTabSz="1255270" rtl="0" eaLnBrk="1" latinLnBrk="0" hangingPunct="1">
        <a:lnSpc>
          <a:spcPct val="90000"/>
        </a:lnSpc>
        <a:spcBef>
          <a:spcPts val="686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5270" rtl="0" eaLnBrk="1" latinLnBrk="0" hangingPunct="1"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27635" algn="l" defTabSz="1255270" rtl="0" eaLnBrk="1" latinLnBrk="0" hangingPunct="1">
        <a:defRPr sz="2471" kern="1200">
          <a:solidFill>
            <a:schemeClr val="tx1"/>
          </a:solidFill>
          <a:latin typeface="+mn-lt"/>
          <a:ea typeface="+mn-ea"/>
          <a:cs typeface="+mn-cs"/>
        </a:defRPr>
      </a:lvl2pPr>
      <a:lvl3pPr marL="1255270" algn="l" defTabSz="1255270" rtl="0" eaLnBrk="1" latinLnBrk="0" hangingPunct="1">
        <a:defRPr sz="2471" kern="1200">
          <a:solidFill>
            <a:schemeClr val="tx1"/>
          </a:solidFill>
          <a:latin typeface="+mn-lt"/>
          <a:ea typeface="+mn-ea"/>
          <a:cs typeface="+mn-cs"/>
        </a:defRPr>
      </a:lvl3pPr>
      <a:lvl4pPr marL="1882905" algn="l" defTabSz="1255270" rtl="0" eaLnBrk="1" latinLnBrk="0" hangingPunct="1">
        <a:defRPr sz="2471" kern="1200">
          <a:solidFill>
            <a:schemeClr val="tx1"/>
          </a:solidFill>
          <a:latin typeface="+mn-lt"/>
          <a:ea typeface="+mn-ea"/>
          <a:cs typeface="+mn-cs"/>
        </a:defRPr>
      </a:lvl4pPr>
      <a:lvl5pPr marL="2510541" algn="l" defTabSz="1255270" rtl="0" eaLnBrk="1" latinLnBrk="0" hangingPunct="1">
        <a:defRPr sz="2471" kern="1200">
          <a:solidFill>
            <a:schemeClr val="tx1"/>
          </a:solidFill>
          <a:latin typeface="+mn-lt"/>
          <a:ea typeface="+mn-ea"/>
          <a:cs typeface="+mn-cs"/>
        </a:defRPr>
      </a:lvl5pPr>
      <a:lvl6pPr marL="3138175" algn="l" defTabSz="1255270" rtl="0" eaLnBrk="1" latinLnBrk="0" hangingPunct="1">
        <a:defRPr sz="2471" kern="1200">
          <a:solidFill>
            <a:schemeClr val="tx1"/>
          </a:solidFill>
          <a:latin typeface="+mn-lt"/>
          <a:ea typeface="+mn-ea"/>
          <a:cs typeface="+mn-cs"/>
        </a:defRPr>
      </a:lvl6pPr>
      <a:lvl7pPr marL="3765810" algn="l" defTabSz="1255270" rtl="0" eaLnBrk="1" latinLnBrk="0" hangingPunct="1">
        <a:defRPr sz="2471" kern="1200">
          <a:solidFill>
            <a:schemeClr val="tx1"/>
          </a:solidFill>
          <a:latin typeface="+mn-lt"/>
          <a:ea typeface="+mn-ea"/>
          <a:cs typeface="+mn-cs"/>
        </a:defRPr>
      </a:lvl7pPr>
      <a:lvl8pPr marL="4393445" algn="l" defTabSz="1255270" rtl="0" eaLnBrk="1" latinLnBrk="0" hangingPunct="1">
        <a:defRPr sz="2471" kern="1200">
          <a:solidFill>
            <a:schemeClr val="tx1"/>
          </a:solidFill>
          <a:latin typeface="+mn-lt"/>
          <a:ea typeface="+mn-ea"/>
          <a:cs typeface="+mn-cs"/>
        </a:defRPr>
      </a:lvl8pPr>
      <a:lvl9pPr marL="5021080" algn="l" defTabSz="1255270" rtl="0" eaLnBrk="1" latinLnBrk="0" hangingPunct="1">
        <a:defRPr sz="24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n.no/politikk/en-av-norges-rikeste-kvinner-med-millionstotte-til-hoyre-og-frp/2-1-1773849?abtest=b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gsavisen.no/debatt/2025/01/29/look-to-norway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wresearch.org/global/2025/01/09/economic-inequality-seen-as-major-challenge-around-the-world/?utm_source=Pew+Research+Center&amp;utm_campaign=6e97033019-Weekly_1-11-25&amp;utm_medium=email&amp;utm_term=0_-6e97033019-39989826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nrk.no/norge/skatteadvokat-om-exit-skatten_-ingen-rike-vil-flytte-til-norge-1.16812893" TargetMode="External"/><Relationship Id="rId3" Type="http://schemas.openxmlformats.org/officeDocument/2006/relationships/hyperlink" Target="https://www.nrk.no/norge/milliardaerer_-_-har-ikke-rad-til-a-bo-i-norge-1.16381687" TargetMode="External"/><Relationship Id="rId7" Type="http://schemas.openxmlformats.org/officeDocument/2006/relationships/hyperlink" Target="https://www.dn.no/marked/sa-mye-betaler-grunderne-i-skatt-har-ikke-penger-til-a-betale/2-1-1743796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s://www.dn.no/politikk/linda-hofstad-helleland/tina-bru/hoyre/hoyre-lover-a-skrote-exitskatt-innstramninger/2-1-1633281" TargetMode="External"/><Relationship Id="rId5" Type="http://schemas.openxmlformats.org/officeDocument/2006/relationships/hyperlink" Target="https://dntv.dn.no/m/uymHStU4/opprrt-grnder-med-viral-hitlt-om-exitskatten-dont-come-to-norway-april-2024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www.dn.no/magasinet/marked/stein-erik-hagen/formuesskatt/store-regjeringen/stein-erik-hagen-om-ensomhet-arv-og-flytteplaner-jeg-ma-ha-en-smoking-hengende-bade-i-norge-og-sveits/2-1-167089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sb.no/statbank/table/1031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ansavisen.no/sjomat/2024/11/20/8208563/kraftig-opptur-i-lakseformuer-witzoe-jr.-har-passert-30-mrd.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F62108-23A6-4F16-8852-936C9FFCBF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>
                <a:latin typeface="Open Sans"/>
                <a:ea typeface="Open Sans"/>
                <a:cs typeface="Open Sans"/>
              </a:rPr>
              <a:t>Skatt og verdiskaping</a:t>
            </a:r>
            <a:endParaRPr lang="nb-NO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4ACBE5B-1AD8-407F-8296-4CF27E7A54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Marie Storli, Samfunnspolitisk avd.</a:t>
            </a:r>
          </a:p>
          <a:p>
            <a:r>
              <a:rPr lang="nb-NO" dirty="0"/>
              <a:t>Trondheim, 7. februar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096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Content Placeholder 2">
            <a:extLst>
              <a:ext uri="{FF2B5EF4-FFF2-40B4-BE49-F238E27FC236}">
                <a16:creationId xmlns:a16="http://schemas.microsoft.com/office/drawing/2014/main" id="{35806EEB-2037-A32B-542F-53DF0C96308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18029" y="669909"/>
            <a:ext cx="5817098" cy="562331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0" tIns="0" rIns="0" bIns="0" rtlCol="0"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nb-NO" sz="1800" dirty="0"/>
              <a:t>«Hvis eierne faktisk er likegyldige, er det vanskelig å forstå hvorfor det nå står hele 3100 milliarder kroner i tilbakeholdt overskudd i selskapene.»</a:t>
            </a:r>
          </a:p>
          <a:p>
            <a:pPr>
              <a:lnSpc>
                <a:spcPct val="170000"/>
              </a:lnSpc>
            </a:pPr>
            <a:r>
              <a:rPr lang="nb-NO" sz="1800" dirty="0">
                <a:effectLst/>
              </a:rPr>
              <a:t>«Det er neppe sunt for demokratiet at noen har en skatteregning på over 1000 milliarder som venter et sted i fremtiden. Hvor mye er disse folkene villig til å betale i dag for å unngå denne skatten? </a:t>
            </a:r>
            <a:r>
              <a:rPr lang="nb-NO" sz="1800" b="1" dirty="0">
                <a:effectLst/>
                <a:highlight>
                  <a:srgbClr val="FFFF00"/>
                </a:highlight>
              </a:rPr>
              <a:t>Svaret er 1000 milliarder.</a:t>
            </a:r>
            <a:r>
              <a:rPr lang="nb-NO" sz="1800" b="1" dirty="0">
                <a:effectLst/>
              </a:rPr>
              <a:t> </a:t>
            </a:r>
            <a:r>
              <a:rPr lang="nb-NO" sz="1800" dirty="0">
                <a:effectLst/>
              </a:rPr>
              <a:t>Dette er penger som kan brukes på tenketanker, lobbyister og politiske partier for å redusere denne utsatte skatteregningen. Og vi ser tydelig tegn til at pengene brukes til å finansiere alt fra de dyktigste advokatene til de beste PR-byråene»</a:t>
            </a:r>
          </a:p>
          <a:p>
            <a:pPr>
              <a:lnSpc>
                <a:spcPct val="170000"/>
              </a:lnSpc>
            </a:pPr>
            <a:r>
              <a:rPr lang="nb-NO" sz="1800" dirty="0"/>
              <a:t>«Tiden er overmoden for en kritisk gjennomgåelse av fritaksmetoden.»</a:t>
            </a:r>
            <a:endParaRPr lang="nb-NO" sz="1800" dirty="0">
              <a:effectLst/>
            </a:endParaRPr>
          </a:p>
        </p:txBody>
      </p:sp>
      <p:pic>
        <p:nvPicPr>
          <p:cNvPr id="1026" name="BD1FE96E-2E56-42C5-A689-1520702308D7" descr="httpswww.e-pages.dkdn6421fullpdfvl_platform=desktop&amp;vl_app_id=dk.e-pages.dn&amp;vl_app_version=1.22.09.jpeg">
            <a:extLst>
              <a:ext uri="{FF2B5EF4-FFF2-40B4-BE49-F238E27FC236}">
                <a16:creationId xmlns:a16="http://schemas.microsoft.com/office/drawing/2014/main" id="{372910D3-07C3-FBD5-D860-A1CC17C5A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11659" r="4553" b="27815"/>
          <a:stretch/>
        </p:blipFill>
        <p:spPr bwMode="auto">
          <a:xfrm>
            <a:off x="1080288" y="573461"/>
            <a:ext cx="3931488" cy="57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60830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33D8B9F3-CD72-A27C-BA90-5F2F358BE28E}"/>
              </a:ext>
            </a:extLst>
          </p:cNvPr>
          <p:cNvSpPr txBox="1"/>
          <p:nvPr/>
        </p:nvSpPr>
        <p:spPr>
          <a:xfrm>
            <a:off x="0" y="6642556"/>
            <a:ext cx="37353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hlinkClick r:id="rId3"/>
              </a:rPr>
              <a:t>En av Norges rikeste kvinner med millionstøtte til Høyre og Frp | DN</a:t>
            </a:r>
            <a:endParaRPr lang="nb-NO" sz="800" dirty="0"/>
          </a:p>
        </p:txBody>
      </p:sp>
      <p:pic>
        <p:nvPicPr>
          <p:cNvPr id="12" name="Plassholder for bilde 5">
            <a:extLst>
              <a:ext uri="{FF2B5EF4-FFF2-40B4-BE49-F238E27FC236}">
                <a16:creationId xmlns:a16="http://schemas.microsoft.com/office/drawing/2014/main" id="{BE847116-73F4-1E27-075F-1CED8935FC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" r="34"/>
          <a:stretch/>
        </p:blipFill>
        <p:spPr>
          <a:xfrm>
            <a:off x="3531306" y="876255"/>
            <a:ext cx="5129387" cy="510549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tel 15">
            <a:extLst>
              <a:ext uri="{FF2B5EF4-FFF2-40B4-BE49-F238E27FC236}">
                <a16:creationId xmlns:a16="http://schemas.microsoft.com/office/drawing/2014/main" id="{793E543C-60DC-2A50-E1BB-45877AD0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710804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37A7B2-9AAE-FE7A-9F86-8161B543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92" y="604768"/>
            <a:ext cx="10627216" cy="753961"/>
          </a:xfrm>
        </p:spPr>
        <p:txBody>
          <a:bodyPr anchor="t">
            <a:normAutofit/>
          </a:bodyPr>
          <a:lstStyle/>
          <a:p>
            <a:r>
              <a:rPr lang="nb-NO"/>
              <a:t>Når penger og makt konsentreres på noen få hender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FD0CE5D-461D-01A9-884E-C9E88C304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32" y="1151796"/>
            <a:ext cx="4928832" cy="268511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E5A0527-66C2-4C2E-F65E-380B48C0A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144" y="3892474"/>
            <a:ext cx="5519712" cy="292671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5E795F3-5A1A-F17D-7B74-DBC5B8014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37" y="1096227"/>
            <a:ext cx="5064971" cy="268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6385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21DB4C5F-8C21-4B97-A988-D70F9D778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Takk for meg!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140B91B2-EBB8-4F79-8B26-AC35AF2ED6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marie.storli@lo.no, tlf. 977 34 543</a:t>
            </a:r>
          </a:p>
        </p:txBody>
      </p:sp>
    </p:spTree>
    <p:extLst>
      <p:ext uri="{BB962C8B-B14F-4D97-AF65-F5344CB8AC3E}">
        <p14:creationId xmlns:p14="http://schemas.microsoft.com/office/powerpoint/2010/main" val="23694866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01E4BC-28E5-19EC-D5FC-8DA572206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greit er det at de rikeste blir?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951DE6-BCF2-825F-91C0-F5693D56A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393" y="1562146"/>
            <a:ext cx="5313607" cy="4278818"/>
          </a:xfrm>
        </p:spPr>
        <p:txBody>
          <a:bodyPr>
            <a:normAutofit lnSpcReduction="10000"/>
          </a:bodyPr>
          <a:lstStyle/>
          <a:p>
            <a:r>
              <a:rPr lang="nb-NO" dirty="0"/>
              <a:t>På Trumps </a:t>
            </a:r>
            <a:r>
              <a:rPr lang="nb-NO" dirty="0" err="1"/>
              <a:t>innsettelsessermoni</a:t>
            </a:r>
            <a:r>
              <a:rPr lang="nb-NO" dirty="0"/>
              <a:t> var samtlige av verdens aller rikeste (menn) samlet</a:t>
            </a:r>
          </a:p>
          <a:p>
            <a:r>
              <a:rPr lang="nb-NO" dirty="0"/>
              <a:t>Ingen kan motstride at stor pengemakt på få hender utgjør en politisk risiko</a:t>
            </a:r>
          </a:p>
          <a:p>
            <a:r>
              <a:rPr lang="nb-NO" dirty="0"/>
              <a:t>54% mener forskjellen mellom fattige og rike er et stort problem.</a:t>
            </a:r>
          </a:p>
          <a:p>
            <a:pPr lvl="1"/>
            <a:r>
              <a:rPr lang="nb-NO" dirty="0"/>
              <a:t>60% mener de rike har for mye makt i politikken</a:t>
            </a:r>
          </a:p>
          <a:p>
            <a:r>
              <a:rPr lang="nb-NO" dirty="0"/>
              <a:t>Et flertall ønsker økonomiske reform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E56936C-9629-EFAB-FB46-877FF64C0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723" y="1358729"/>
            <a:ext cx="5267076" cy="450948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39E4CDF-4360-0ED7-88D9-AACE417629A1}"/>
              </a:ext>
            </a:extLst>
          </p:cNvPr>
          <p:cNvSpPr txBox="1"/>
          <p:nvPr/>
        </p:nvSpPr>
        <p:spPr>
          <a:xfrm>
            <a:off x="326571" y="6372808"/>
            <a:ext cx="94259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Kilde: M. Storli og T. Rustand Halvorsen (29.01.2025). </a:t>
            </a:r>
            <a:r>
              <a:rPr lang="nb-NO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Norway: Hvor rike er det greit at de rikeste blir? </a:t>
            </a:r>
            <a:r>
              <a:rPr lang="nb-NO" sz="1100" dirty="0" err="1">
                <a:hlinkClick r:id="rId3"/>
              </a:rPr>
              <a:t>Look</a:t>
            </a:r>
            <a:r>
              <a:rPr lang="nb-NO" sz="1100" dirty="0">
                <a:hlinkClick r:id="rId3"/>
              </a:rPr>
              <a:t> to Norway – Dagsavisen</a:t>
            </a:r>
            <a:endParaRPr lang="nb-NO" sz="1100" dirty="0"/>
          </a:p>
          <a:p>
            <a:r>
              <a:rPr lang="nb-NO" sz="1100" dirty="0"/>
              <a:t>Spørreundersøkelse: </a:t>
            </a:r>
            <a:r>
              <a:rPr lang="en-US" sz="1100" dirty="0">
                <a:hlinkClick r:id="rId4"/>
              </a:rPr>
              <a:t>Economic Inequality Seen as Major Challenge Around the World | Pew Research Center</a:t>
            </a:r>
            <a:endParaRPr lang="nb-NO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8677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17C3CB-E2F4-8761-8AC4-096FB92E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7E00C45-FA5C-D49D-C4A5-BCAE5708BE17}"/>
              </a:ext>
            </a:extLst>
          </p:cNvPr>
          <p:cNvGrpSpPr/>
          <p:nvPr/>
        </p:nvGrpSpPr>
        <p:grpSpPr>
          <a:xfrm>
            <a:off x="3898970" y="1831089"/>
            <a:ext cx="5549818" cy="3475308"/>
            <a:chOff x="2790922" y="1627468"/>
            <a:chExt cx="6685012" cy="4378833"/>
          </a:xfrm>
        </p:grpSpPr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52AD04C3-D0ED-A7D4-44F2-9B75AD1C3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0922" y="1627468"/>
              <a:ext cx="6607346" cy="4378833"/>
            </a:xfrm>
            <a:prstGeom prst="rect">
              <a:avLst/>
            </a:prstGeom>
          </p:spPr>
        </p:pic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968F7E62-DEBF-D3CF-4DDC-4EF94A8B0010}"/>
                </a:ext>
              </a:extLst>
            </p:cNvPr>
            <p:cNvSpPr txBox="1"/>
            <p:nvPr/>
          </p:nvSpPr>
          <p:spPr>
            <a:xfrm>
              <a:off x="2868589" y="5737030"/>
              <a:ext cx="660734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hlinkClick r:id="rId3"/>
                </a:rPr>
                <a:t>Milliardærer: – Har ikke råd til å bo i Norge – NRK Norge – Oversikt over nyheter fra ulike deler av landet</a:t>
              </a:r>
              <a:endParaRPr lang="nb-NO" sz="800" dirty="0"/>
            </a:p>
          </p:txBody>
        </p:sp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E2EDF38C-F5C9-E47A-04FE-3F2AFDA23F0A}"/>
              </a:ext>
            </a:extLst>
          </p:cNvPr>
          <p:cNvGrpSpPr>
            <a:grpSpLocks noChangeAspect="1"/>
          </p:cNvGrpSpPr>
          <p:nvPr/>
        </p:nvGrpSpPr>
        <p:grpSpPr>
          <a:xfrm>
            <a:off x="635395" y="65816"/>
            <a:ext cx="5335079" cy="4316841"/>
            <a:chOff x="676775" y="44817"/>
            <a:chExt cx="5168786" cy="4182286"/>
          </a:xfrm>
        </p:grpSpPr>
        <p:pic>
          <p:nvPicPr>
            <p:cNvPr id="26" name="Bilde 25">
              <a:extLst>
                <a:ext uri="{FF2B5EF4-FFF2-40B4-BE49-F238E27FC236}">
                  <a16:creationId xmlns:a16="http://schemas.microsoft.com/office/drawing/2014/main" id="{2A7C5E4D-CBFB-F114-A304-804AA9BD0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775" y="44817"/>
              <a:ext cx="5168786" cy="4182286"/>
            </a:xfrm>
            <a:prstGeom prst="rect">
              <a:avLst/>
            </a:prstGeom>
          </p:spPr>
        </p:pic>
        <p:sp>
          <p:nvSpPr>
            <p:cNvPr id="27" name="TekstSylinder 26">
              <a:extLst>
                <a:ext uri="{FF2B5EF4-FFF2-40B4-BE49-F238E27FC236}">
                  <a16:creationId xmlns:a16="http://schemas.microsoft.com/office/drawing/2014/main" id="{22AFD013-1401-3680-0E16-C3B6FB571D14}"/>
                </a:ext>
              </a:extLst>
            </p:cNvPr>
            <p:cNvSpPr txBox="1"/>
            <p:nvPr/>
          </p:nvSpPr>
          <p:spPr>
            <a:xfrm>
              <a:off x="676775" y="4009487"/>
              <a:ext cx="46490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800" dirty="0">
                  <a:hlinkClick r:id="rId5"/>
                </a:rPr>
                <a:t>Opprørt gründer med viral hitlåt om </a:t>
              </a:r>
              <a:r>
                <a:rPr lang="nb-NO" sz="800" dirty="0" err="1">
                  <a:hlinkClick r:id="rId5"/>
                </a:rPr>
                <a:t>exitskatten</a:t>
              </a:r>
              <a:r>
                <a:rPr lang="nb-NO" sz="800" dirty="0">
                  <a:hlinkClick r:id="rId5"/>
                </a:rPr>
                <a:t>: – </a:t>
              </a:r>
              <a:r>
                <a:rPr lang="nb-NO" sz="800" dirty="0" err="1">
                  <a:hlinkClick r:id="rId5"/>
                </a:rPr>
                <a:t>Don't</a:t>
              </a:r>
              <a:r>
                <a:rPr lang="nb-NO" sz="800" dirty="0">
                  <a:hlinkClick r:id="rId5"/>
                </a:rPr>
                <a:t> </a:t>
              </a:r>
              <a:r>
                <a:rPr lang="nb-NO" sz="800" dirty="0" err="1">
                  <a:hlinkClick r:id="rId5"/>
                </a:rPr>
                <a:t>come</a:t>
              </a:r>
              <a:r>
                <a:rPr lang="nb-NO" sz="800" dirty="0">
                  <a:hlinkClick r:id="rId5"/>
                </a:rPr>
                <a:t> to Norway (april 2024)</a:t>
              </a:r>
              <a:endParaRPr lang="nb-NO" sz="800" dirty="0"/>
            </a:p>
          </p:txBody>
        </p:sp>
      </p:grp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38FD180B-BB6D-D7E7-F1D6-7DD643B748E5}"/>
              </a:ext>
            </a:extLst>
          </p:cNvPr>
          <p:cNvGrpSpPr>
            <a:grpSpLocks noChangeAspect="1"/>
          </p:cNvGrpSpPr>
          <p:nvPr/>
        </p:nvGrpSpPr>
        <p:grpSpPr>
          <a:xfrm>
            <a:off x="6413017" y="34008"/>
            <a:ext cx="4175156" cy="3953956"/>
            <a:chOff x="2475168" y="0"/>
            <a:chExt cx="7241664" cy="6858010"/>
          </a:xfrm>
        </p:grpSpPr>
        <p:pic>
          <p:nvPicPr>
            <p:cNvPr id="34" name="Bilde 33">
              <a:extLst>
                <a:ext uri="{FF2B5EF4-FFF2-40B4-BE49-F238E27FC236}">
                  <a16:creationId xmlns:a16="http://schemas.microsoft.com/office/drawing/2014/main" id="{3C74C5E2-8189-F91B-F3D4-FB540D17E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5168" y="0"/>
              <a:ext cx="7241664" cy="6858010"/>
            </a:xfrm>
            <a:prstGeom prst="rect">
              <a:avLst/>
            </a:prstGeom>
          </p:spPr>
        </p:pic>
        <p:sp>
          <p:nvSpPr>
            <p:cNvPr id="35" name="TekstSylinder 34">
              <a:extLst>
                <a:ext uri="{FF2B5EF4-FFF2-40B4-BE49-F238E27FC236}">
                  <a16:creationId xmlns:a16="http://schemas.microsoft.com/office/drawing/2014/main" id="{943848DA-202F-A47F-9261-702955BD0465}"/>
                </a:ext>
              </a:extLst>
            </p:cNvPr>
            <p:cNvSpPr txBox="1"/>
            <p:nvPr/>
          </p:nvSpPr>
          <p:spPr>
            <a:xfrm>
              <a:off x="5691287" y="6607916"/>
              <a:ext cx="37705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800" dirty="0">
                  <a:hlinkClick r:id="rId7"/>
                </a:rPr>
                <a:t>Så mye betaler gründerne i skatt: – Har ikke penger til å betale | DN</a:t>
              </a:r>
              <a:endParaRPr lang="nb-NO" sz="800" dirty="0"/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F2D31CBD-BE18-F5B8-B14D-543F1C53F5C8}"/>
              </a:ext>
            </a:extLst>
          </p:cNvPr>
          <p:cNvGrpSpPr>
            <a:grpSpLocks noChangeAspect="1"/>
          </p:cNvGrpSpPr>
          <p:nvPr/>
        </p:nvGrpSpPr>
        <p:grpSpPr>
          <a:xfrm>
            <a:off x="7084860" y="2562448"/>
            <a:ext cx="4904520" cy="3858906"/>
            <a:chOff x="6140464" y="1611725"/>
            <a:chExt cx="5832064" cy="4588703"/>
          </a:xfrm>
        </p:grpSpPr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C9F8C8C7-B185-A73C-6266-755BA2F93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40464" y="1611725"/>
              <a:ext cx="5832064" cy="4410317"/>
            </a:xfrm>
            <a:prstGeom prst="rect">
              <a:avLst/>
            </a:prstGeom>
          </p:spPr>
        </p:pic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22D9DD1B-04F0-5300-57CC-EDB07CFB2538}"/>
                </a:ext>
              </a:extLst>
            </p:cNvPr>
            <p:cNvSpPr txBox="1"/>
            <p:nvPr/>
          </p:nvSpPr>
          <p:spPr>
            <a:xfrm>
              <a:off x="6172262" y="5861874"/>
              <a:ext cx="5574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hlinkClick r:id="rId9"/>
                </a:rPr>
                <a:t>Stein Erik Hagen om ensomhet, arv og flytteplaner: – Jeg må ha en smoking hengende både i Norge og Sveits (+) | DN</a:t>
              </a:r>
              <a:endParaRPr lang="nb-NO" sz="800" dirty="0"/>
            </a:p>
          </p:txBody>
        </p:sp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62396D00-2B69-FECC-443C-C80C488AEF61}"/>
              </a:ext>
            </a:extLst>
          </p:cNvPr>
          <p:cNvGrpSpPr>
            <a:grpSpLocks noChangeAspect="1"/>
          </p:cNvGrpSpPr>
          <p:nvPr/>
        </p:nvGrpSpPr>
        <p:grpSpPr>
          <a:xfrm>
            <a:off x="615825" y="1989917"/>
            <a:ext cx="5067556" cy="4780996"/>
            <a:chOff x="2461476" y="0"/>
            <a:chExt cx="7269048" cy="6858000"/>
          </a:xfrm>
        </p:grpSpPr>
        <p:pic>
          <p:nvPicPr>
            <p:cNvPr id="30" name="Bilde 29">
              <a:extLst>
                <a:ext uri="{FF2B5EF4-FFF2-40B4-BE49-F238E27FC236}">
                  <a16:creationId xmlns:a16="http://schemas.microsoft.com/office/drawing/2014/main" id="{F80EDFD8-E519-C015-45BD-AB41CE8B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61476" y="0"/>
              <a:ext cx="7269048" cy="6858000"/>
            </a:xfrm>
            <a:prstGeom prst="rect">
              <a:avLst/>
            </a:prstGeom>
          </p:spPr>
        </p:pic>
        <p:sp>
          <p:nvSpPr>
            <p:cNvPr id="31" name="TekstSylinder 30">
              <a:extLst>
                <a:ext uri="{FF2B5EF4-FFF2-40B4-BE49-F238E27FC236}">
                  <a16:creationId xmlns:a16="http://schemas.microsoft.com/office/drawing/2014/main" id="{357AB4E8-4618-44C4-8938-50CE8A507D47}"/>
                </a:ext>
              </a:extLst>
            </p:cNvPr>
            <p:cNvSpPr txBox="1"/>
            <p:nvPr/>
          </p:nvSpPr>
          <p:spPr>
            <a:xfrm>
              <a:off x="5735882" y="6597739"/>
              <a:ext cx="28280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800" dirty="0">
                  <a:hlinkClick r:id="rId11"/>
                </a:rPr>
                <a:t>Høyre lover å skrote </a:t>
              </a:r>
              <a:r>
                <a:rPr lang="nb-NO" sz="800" dirty="0" err="1">
                  <a:hlinkClick r:id="rId11"/>
                </a:rPr>
                <a:t>exitskatt</a:t>
              </a:r>
              <a:r>
                <a:rPr lang="nb-NO" sz="800" dirty="0">
                  <a:hlinkClick r:id="rId11"/>
                </a:rPr>
                <a:t>-innstramninger | DN</a:t>
              </a:r>
              <a:endParaRPr lang="nb-NO" sz="800" dirty="0"/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A53CD20E-1F06-5318-0EF7-90ED5A2A565B}"/>
              </a:ext>
            </a:extLst>
          </p:cNvPr>
          <p:cNvGrpSpPr/>
          <p:nvPr/>
        </p:nvGrpSpPr>
        <p:grpSpPr>
          <a:xfrm>
            <a:off x="3397401" y="1640452"/>
            <a:ext cx="5686347" cy="3845613"/>
            <a:chOff x="0" y="3526506"/>
            <a:chExt cx="4569258" cy="3358408"/>
          </a:xfrm>
        </p:grpSpPr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86624597-182A-0D33-9DD4-152FCD5B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3526506"/>
              <a:ext cx="4558431" cy="3245667"/>
            </a:xfrm>
            <a:prstGeom prst="rect">
              <a:avLst/>
            </a:prstGeom>
          </p:spPr>
        </p:pic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65679836-C317-00A2-4284-FF14F00476D2}"/>
                </a:ext>
              </a:extLst>
            </p:cNvPr>
            <p:cNvSpPr txBox="1"/>
            <p:nvPr/>
          </p:nvSpPr>
          <p:spPr>
            <a:xfrm>
              <a:off x="10827" y="6546360"/>
              <a:ext cx="45584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00" dirty="0">
                  <a:hlinkClick r:id="rId13"/>
                </a:rPr>
                <a:t>Skatteadvokat om exit-skatten: Ingen rike vil flytte til Norge – NRK Norge – Oversikt over nyheter fra ulike deler av landet</a:t>
              </a:r>
              <a:endParaRPr lang="nb-NO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6653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CE6206-2B29-16CE-142F-B19FB9FFF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91" y="604768"/>
            <a:ext cx="10182525" cy="753961"/>
          </a:xfrm>
        </p:spPr>
        <p:txBody>
          <a:bodyPr anchor="t">
            <a:normAutofit/>
          </a:bodyPr>
          <a:lstStyle/>
          <a:p>
            <a:r>
              <a:rPr lang="nb-NO" dirty="0">
                <a:latin typeface="Open Sans"/>
                <a:ea typeface="Open Sans"/>
                <a:cs typeface="Open Sans"/>
              </a:rPr>
              <a:t>Eksplosjoner i utbytter: Fritaksmetoden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57747A-F693-785F-85B9-7BB9E2E7504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2392" y="1553852"/>
            <a:ext cx="5313608" cy="3750295"/>
          </a:xfrm>
        </p:spPr>
        <p:txBody>
          <a:bodyPr vert="horz" lIns="0" tIns="0" rIns="0" bIns="0" rtlCol="0" anchor="ctr">
            <a:noAutofit/>
          </a:bodyPr>
          <a:lstStyle/>
          <a:p>
            <a:pPr marL="313690" indent="-313690"/>
            <a:r>
              <a:rPr lang="nb-NO" sz="1800" dirty="0">
                <a:latin typeface="Open Sans"/>
                <a:ea typeface="Open Sans"/>
                <a:cs typeface="Open Sans"/>
              </a:rPr>
              <a:t>Før 2006: i praksis ingen utbytteskatt, men delingsmodell</a:t>
            </a:r>
          </a:p>
          <a:p>
            <a:pPr marL="313690" indent="-313690"/>
            <a:r>
              <a:rPr lang="nb-NO" sz="1800" dirty="0">
                <a:latin typeface="Open Sans"/>
                <a:ea typeface="Open Sans"/>
                <a:cs typeface="Open Sans"/>
              </a:rPr>
              <a:t>2006: Utbytteskatt innføres og varsles på forhånd. Eiere tar ut penger skattefritt, setter det meste rett tilbake som ny egenkapital</a:t>
            </a:r>
          </a:p>
          <a:p>
            <a:pPr marL="313690" indent="-313690"/>
            <a:r>
              <a:rPr lang="nb-NO" sz="1800" dirty="0">
                <a:latin typeface="Open Sans"/>
                <a:ea typeface="Open Sans"/>
                <a:cs typeface="Open Sans"/>
              </a:rPr>
              <a:t>Utbytteskatt for personlige eiere (37,8%) </a:t>
            </a:r>
          </a:p>
          <a:p>
            <a:pPr marL="941325" lvl="1" indent="-313690"/>
            <a:r>
              <a:rPr lang="nb-NO" sz="1800" dirty="0">
                <a:latin typeface="Open Sans"/>
                <a:ea typeface="Open Sans"/>
                <a:cs typeface="Open Sans"/>
              </a:rPr>
              <a:t>Minus skjermingsfradraget</a:t>
            </a:r>
          </a:p>
          <a:p>
            <a:pPr marL="313690" indent="-313690"/>
            <a:r>
              <a:rPr lang="nb-NO" sz="1800" dirty="0">
                <a:latin typeface="Open Sans"/>
                <a:ea typeface="Open Sans"/>
                <a:cs typeface="Open Sans"/>
              </a:rPr>
              <a:t>Fritaksmetoden gjelder for f.eks. aksjeselskap</a:t>
            </a:r>
          </a:p>
          <a:p>
            <a:pPr marL="941325" lvl="1" indent="-313690"/>
            <a:r>
              <a:rPr lang="nb-NO" sz="1800" dirty="0">
                <a:latin typeface="Open Sans"/>
                <a:ea typeface="Open Sans"/>
                <a:cs typeface="Open Sans"/>
              </a:rPr>
              <a:t>Utbytter plasseres nå i personlig eide holdingsselskap for å unngå utbytteskatt.</a:t>
            </a:r>
          </a:p>
          <a:p>
            <a:pPr marL="941325" lvl="1" indent="-313690"/>
            <a:r>
              <a:rPr lang="nb-NO" sz="1800" dirty="0">
                <a:latin typeface="Open Sans"/>
                <a:ea typeface="Open Sans"/>
                <a:cs typeface="Open Sans"/>
              </a:rPr>
              <a:t>Skatteregningen kan utsettes på ubestemt tid/i det uendelige og på tvers av generasjoner</a:t>
            </a:r>
          </a:p>
          <a:p>
            <a:pPr marL="313690" indent="-313690"/>
            <a:r>
              <a:rPr lang="nb-NO" sz="1800" dirty="0"/>
              <a:t>Kraftig økt ulikhet når tilbakeholdt overskudd i holdingsselskap inkluderes.</a:t>
            </a:r>
            <a:endParaRPr lang="nb-NO" sz="1800" dirty="0">
              <a:latin typeface="Open Sans"/>
              <a:ea typeface="Open Sans"/>
              <a:cs typeface="Open Sans"/>
            </a:endParaRPr>
          </a:p>
          <a:p>
            <a:pPr marL="313690" indent="-313690"/>
            <a:endParaRPr lang="nb-NO" sz="18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EECA27-B81F-B109-8AB7-D8305D74873B}"/>
              </a:ext>
            </a:extLst>
          </p:cNvPr>
          <p:cNvSpPr txBox="1"/>
          <p:nvPr/>
        </p:nvSpPr>
        <p:spPr>
          <a:xfrm>
            <a:off x="0" y="6442502"/>
            <a:ext cx="88392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nb-NO" sz="1050" dirty="0">
                <a:latin typeface="+mj-lt"/>
              </a:rPr>
              <a:t>Kilde: Skatteutvalget 2022: Et helhetlig skattesystem. NOU 2022:20</a:t>
            </a:r>
          </a:p>
          <a:p>
            <a:pPr fontAlgn="base"/>
            <a:r>
              <a:rPr lang="nb-NO" sz="1050" dirty="0">
                <a:latin typeface="+mj-lt"/>
              </a:rPr>
              <a:t>Andresen, Martin (2022) Latente eierinntekter og skatteplikt på unoterte aksjer etter aksjonærmodellen. SSB, rapport 2022/37</a:t>
            </a:r>
            <a:endParaRPr lang="nb-NO" sz="105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541F3BAD-9CB9-46EB-015F-D7747FC01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2380"/>
            <a:ext cx="6096000" cy="4573240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416708460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AF71F5-1DE2-DA34-0775-F1F29799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 fritaksmetoden til </a:t>
            </a:r>
            <a:r>
              <a:rPr lang="nb-NO" dirty="0" err="1"/>
              <a:t>exitskatten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264962-7489-C0C2-1E25-F937364C190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lnSpcReduction="10000"/>
          </a:bodyPr>
          <a:lstStyle/>
          <a:p>
            <a:pPr marL="313690" indent="-313690"/>
            <a:r>
              <a:rPr lang="nb-NO" sz="1800" dirty="0">
                <a:latin typeface="Open Sans"/>
                <a:ea typeface="Open Sans"/>
                <a:cs typeface="Open Sans"/>
              </a:rPr>
              <a:t>Fra 2006-2016 øker ubeskattede eierinntekter fra ca. 1000 mrd. til 3100 mrd. Kroner.  Ulikheten i Norge vokser med 30 % fra 2001-2016</a:t>
            </a:r>
          </a:p>
          <a:p>
            <a:pPr marL="313690" indent="-313690"/>
            <a:r>
              <a:rPr lang="nb-NO" sz="1800" dirty="0">
                <a:latin typeface="Open Sans"/>
                <a:ea typeface="Open Sans"/>
                <a:cs typeface="Open Sans"/>
              </a:rPr>
              <a:t>I 2019 var 2/3 av pengene som var satt inn som egenkapital tatt ut igjen, men nye utbytter er beholdt. Størstedelen av potensialet for skattefrie uttak er uttømt.</a:t>
            </a:r>
          </a:p>
          <a:p>
            <a:pPr marL="313690" indent="-313690"/>
            <a:r>
              <a:rPr lang="nb-NO" sz="1800" dirty="0">
                <a:latin typeface="Open Sans"/>
                <a:ea typeface="Open Sans"/>
                <a:cs typeface="Open Sans"/>
              </a:rPr>
              <a:t>Milliardærer reiser dermed til Sveits, med ubeskattede aksjeøkninger til en verdi av over 107 mrd. kroner. Og slipper en skatteregning på 41 mrd.</a:t>
            </a:r>
          </a:p>
          <a:p>
            <a:pPr marL="941325" lvl="1" indent="-313690"/>
            <a:r>
              <a:rPr lang="nb-NO" sz="1800" dirty="0">
                <a:latin typeface="Open Sans"/>
                <a:ea typeface="Open Sans"/>
                <a:cs typeface="Open Sans"/>
              </a:rPr>
              <a:t>Formueskatt spart: 378 mill.</a:t>
            </a:r>
          </a:p>
          <a:p>
            <a:pPr marL="313690" indent="-313690"/>
            <a:r>
              <a:rPr lang="nb-NO" sz="1800" dirty="0">
                <a:latin typeface="Open Sans"/>
                <a:ea typeface="Open Sans"/>
                <a:cs typeface="Open Sans"/>
              </a:rPr>
              <a:t>Exit-skatt i statsbudsjettet for 2025 – fritak ved arv</a:t>
            </a:r>
            <a:endParaRPr lang="nb-NO" sz="2800" dirty="0"/>
          </a:p>
        </p:txBody>
      </p:sp>
      <p:pic>
        <p:nvPicPr>
          <p:cNvPr id="1026" name="Bilde 1">
            <a:extLst>
              <a:ext uri="{FF2B5EF4-FFF2-40B4-BE49-F238E27FC236}">
                <a16:creationId xmlns:a16="http://schemas.microsoft.com/office/drawing/2014/main" id="{1636DA98-7374-80BD-7DC4-8BF505C15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60" y="889418"/>
            <a:ext cx="5308840" cy="507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9357C4C-4F26-D8AF-6BAB-8FBCD3F3A8FC}"/>
              </a:ext>
            </a:extLst>
          </p:cNvPr>
          <p:cNvSpPr txBox="1"/>
          <p:nvPr/>
        </p:nvSpPr>
        <p:spPr>
          <a:xfrm>
            <a:off x="0" y="6442502"/>
            <a:ext cx="88392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nb-NO" sz="1050" dirty="0">
                <a:latin typeface="+mj-lt"/>
              </a:rPr>
              <a:t>Kilde: Skatteutvalget 2022: Et helhetlig skattesystem. NOU 2022:20</a:t>
            </a:r>
          </a:p>
          <a:p>
            <a:pPr fontAlgn="base"/>
            <a:r>
              <a:rPr lang="nb-NO" sz="1050" dirty="0">
                <a:latin typeface="+mj-lt"/>
              </a:rPr>
              <a:t>Andresen, Martin (2022) Latente eierinntekter og skatteplikt på unoterte aksjer etter aksjonærmodellen. SSB, rapport 2022/37</a:t>
            </a:r>
            <a:endParaRPr lang="nb-NO" sz="105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9092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CE6206-2B29-16CE-142F-B19FB9FFF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92" y="604768"/>
            <a:ext cx="10624407" cy="753961"/>
          </a:xfrm>
        </p:spPr>
        <p:txBody>
          <a:bodyPr anchor="t">
            <a:normAutofit/>
          </a:bodyPr>
          <a:lstStyle/>
          <a:p>
            <a:r>
              <a:rPr lang="nb-NO" err="1"/>
              <a:t>Formuesulikheten</a:t>
            </a:r>
            <a:r>
              <a:rPr lang="nb-NO"/>
              <a:t> i Norge vokser</a:t>
            </a:r>
            <a:endParaRPr lang="nb-NO">
              <a:highlight>
                <a:srgbClr val="FFFF00"/>
              </a:highlight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57747A-F693-785F-85B9-7BB9E2E7504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2391" y="1562145"/>
            <a:ext cx="5000102" cy="4509483"/>
          </a:xfrm>
        </p:spPr>
        <p:txBody>
          <a:bodyPr vert="horz" lIns="0" tIns="0" rIns="0" bIns="0" rtlCol="0">
            <a:noAutofit/>
          </a:bodyPr>
          <a:lstStyle/>
          <a:p>
            <a:pPr algn="l" rtl="0" fontAlgn="base"/>
            <a:r>
              <a:rPr lang="nb-NO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 10 prosent rikeste har 51,7 prosent av all formue i Norge.</a:t>
            </a:r>
          </a:p>
          <a:p>
            <a:pPr algn="l" rtl="0" fontAlgn="base"/>
            <a:r>
              <a:rPr lang="nb-NO" sz="1800" dirty="0">
                <a:solidFill>
                  <a:srgbClr val="000000"/>
                </a:solidFill>
              </a:rPr>
              <a:t>D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 1 prosent rikeste har 22,3 prosent av formuen. </a:t>
            </a:r>
          </a:p>
          <a:p>
            <a:pPr algn="l" rtl="0" fontAlgn="base"/>
            <a:r>
              <a:rPr lang="nb-NO" sz="18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De 0,1 prosent rikeste eier 10,9 prosent av all formue i Norge.</a:t>
            </a:r>
          </a:p>
          <a:p>
            <a:pPr lvl="1" fontAlgn="base"/>
            <a:r>
              <a:rPr lang="nb-NO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2545 husholdninger</a:t>
            </a:r>
            <a:endParaRPr lang="nb-NO" sz="1800" dirty="0">
              <a:solidFill>
                <a:srgbClr val="000000"/>
              </a:solidFill>
            </a:endParaRPr>
          </a:p>
          <a:p>
            <a:pPr lvl="1" fontAlgn="base"/>
            <a:r>
              <a:rPr lang="nb-NO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 2022 hadde denne gruppen i gjennomsnitt 411 millioner i beregnet formue.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060A66A-8BE5-64F0-1E81-45A9E1EB80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3414942"/>
              </p:ext>
            </p:extLst>
          </p:nvPr>
        </p:nvGraphicFramePr>
        <p:xfrm>
          <a:off x="6771289" y="981748"/>
          <a:ext cx="4895194" cy="528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1FEE3AE8-16CF-ECE1-5D23-56B42ADD5A66}"/>
              </a:ext>
            </a:extLst>
          </p:cNvPr>
          <p:cNvSpPr txBox="1"/>
          <p:nvPr/>
        </p:nvSpPr>
        <p:spPr>
          <a:xfrm>
            <a:off x="41463" y="6391443"/>
            <a:ext cx="12106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Kilde (figur): SSB, </a:t>
            </a:r>
            <a:r>
              <a:rPr lang="nn-NO" sz="1200">
                <a:hlinkClick r:id="rId4"/>
              </a:rPr>
              <a:t>10318: </a:t>
            </a:r>
            <a:r>
              <a:rPr lang="nn-NO" sz="1200" err="1">
                <a:hlinkClick r:id="rId4"/>
              </a:rPr>
              <a:t>Desilfordelt</a:t>
            </a:r>
            <a:r>
              <a:rPr lang="nn-NO" sz="1200">
                <a:hlinkClick r:id="rId4"/>
              </a:rPr>
              <a:t> berekna nettoformue for hushald. Tal hushald, prosent, gjennomsnitt, lågaste verdi 2010 - 2022. Statistikkbanken</a:t>
            </a:r>
            <a:endParaRPr lang="nn-NO" sz="1200"/>
          </a:p>
          <a:p>
            <a:r>
              <a:rPr lang="nb-NO" sz="1200" b="0" i="0">
                <a:solidFill>
                  <a:srgbClr val="162327"/>
                </a:solidFill>
                <a:effectLst/>
                <a:latin typeface="Roboto" panose="02000000000000000000" pitchFamily="2" charset="0"/>
              </a:rPr>
              <a:t>Tall for beregnet realkapital og brutto- og nettoformue ble rettet 22. desember 2022.</a:t>
            </a:r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187187801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466A59-14B3-D094-8EDB-39F957CA8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7FC5BF-18E0-F769-0113-1E5FD61CD3C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F13AD3-2195-7726-3991-5573D69BE26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F4B47BF-5F4D-FD45-0F16-8BD5F5BCF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118" y="981748"/>
            <a:ext cx="5256749" cy="4899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38D1FFF-7E39-E371-D70B-B273036B7FBB}"/>
              </a:ext>
            </a:extLst>
          </p:cNvPr>
          <p:cNvSpPr txBox="1"/>
          <p:nvPr/>
        </p:nvSpPr>
        <p:spPr>
          <a:xfrm>
            <a:off x="0" y="6545120"/>
            <a:ext cx="41761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hlinkClick r:id="rId3"/>
              </a:rPr>
              <a:t>Kraftig opptur i lakseformuer – Witzøe jr. har passert 30 mrd. | Finansavisen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8831945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CE6206-2B29-16CE-142F-B19FB9FFF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91" y="604768"/>
            <a:ext cx="10182525" cy="753961"/>
          </a:xfrm>
        </p:spPr>
        <p:txBody>
          <a:bodyPr>
            <a:normAutofit/>
          </a:bodyPr>
          <a:lstStyle/>
          <a:p>
            <a:r>
              <a:rPr lang="nb-NO" dirty="0"/>
              <a:t>Skattesats for de rikeste sammenlignet med vanlige folk</a:t>
            </a: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57747A-F693-785F-85B9-7BB9E2E7504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2392" y="1562145"/>
            <a:ext cx="5165106" cy="4886781"/>
          </a:xfrm>
        </p:spPr>
        <p:txBody>
          <a:bodyPr vert="horz" lIns="0" tIns="0" rIns="0" bIns="0" rtlCol="0" anchor="ctr">
            <a:normAutofit/>
          </a:bodyPr>
          <a:lstStyle/>
          <a:p>
            <a:pPr marL="313690" indent="-31369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Samlet skatte- og </a:t>
            </a:r>
            <a:r>
              <a:rPr lang="nb-NO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avgiftsprosent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øker med økt inntekt opp til den øverste 1-prosenten i fordelingen av bruttoinntekt.</a:t>
            </a:r>
          </a:p>
          <a:p>
            <a:pPr marL="313690" indent="-31369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For den øverste 1-prosenten faller skatte- og </a:t>
            </a:r>
            <a:r>
              <a:rPr lang="nb-NO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avgiftsprosenten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betydelig med økende bruttoinntekt:</a:t>
            </a:r>
            <a:endParaRPr lang="nb-NO" sz="1800" b="0" i="0" dirty="0">
              <a:solidFill>
                <a:srgbClr val="000000"/>
              </a:solidFill>
              <a:effectLst/>
            </a:endParaRPr>
          </a:p>
          <a:p>
            <a:pPr marL="941070" lvl="1" indent="-313690" fontAlgn="base">
              <a:buFont typeface="Arial" panose="020B0604020202020204" pitchFamily="34" charset="0"/>
              <a:buChar char="•"/>
            </a:pPr>
            <a:r>
              <a:rPr lang="nb-NO" sz="1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53 prosent 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for de 95-99 prosent rikeste</a:t>
            </a:r>
            <a:endParaRPr lang="nb-NO" sz="1800" b="0" i="0" dirty="0">
              <a:solidFill>
                <a:srgbClr val="000000"/>
              </a:solidFill>
              <a:effectLst/>
            </a:endParaRPr>
          </a:p>
          <a:p>
            <a:pPr marL="941070" lvl="1" indent="-313690" fontAlgn="base">
              <a:buFont typeface="Arial" panose="020B0604020202020204" pitchFamily="34" charset="0"/>
              <a:buChar char="•"/>
            </a:pPr>
            <a:r>
              <a:rPr lang="nb-NO" sz="1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 prosent 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for den øverste 0,01 prosenten</a:t>
            </a:r>
            <a:endParaRPr lang="nb-NO" sz="1800" b="0" i="0" dirty="0">
              <a:solidFill>
                <a:srgbClr val="000000"/>
              </a:solidFill>
              <a:effectLst/>
            </a:endParaRPr>
          </a:p>
          <a:p>
            <a:pPr marL="313690" indent="-31369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For </a:t>
            </a:r>
            <a:r>
              <a:rPr lang="nb-NO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1-prosenten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har den gjennomsnittlige skatte- og </a:t>
            </a:r>
            <a:r>
              <a:rPr lang="nb-NO" sz="1800" b="0" i="0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avgiftsprosenten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falt markant i perioden</a:t>
            </a:r>
            <a:r>
              <a:rPr lang="nb-NO" sz="1800" b="1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, fra 53 til 29 prosent (2001-2018).</a:t>
            </a:r>
            <a:endParaRPr lang="nb-NO" sz="18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65DC693-BB43-9A90-9F22-5D89BC319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497" y="1592308"/>
            <a:ext cx="6244503" cy="482645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513A914-981B-ABDE-DCB0-3F55A0D64C82}"/>
              </a:ext>
            </a:extLst>
          </p:cNvPr>
          <p:cNvSpPr txBox="1"/>
          <p:nvPr/>
        </p:nvSpPr>
        <p:spPr>
          <a:xfrm>
            <a:off x="0" y="6542416"/>
            <a:ext cx="5447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Kilde: Aaberge m.fl. 2021: Økonomisk ulikhet i Norge i det 21. århundre</a:t>
            </a:r>
          </a:p>
        </p:txBody>
      </p:sp>
    </p:spTree>
    <p:extLst>
      <p:ext uri="{BB962C8B-B14F-4D97-AF65-F5344CB8AC3E}">
        <p14:creationId xmlns:p14="http://schemas.microsoft.com/office/powerpoint/2010/main" val="153046363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86884265-4F08-C340-809C-ABEA51E3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Skatt i prosent av bruttoinntekt for ulike inntektsgrupper</a:t>
            </a:r>
          </a:p>
        </p:txBody>
      </p:sp>
      <p:graphicFrame>
        <p:nvGraphicFramePr>
          <p:cNvPr id="7" name="Plassholder for innhold 6">
            <a:extLst>
              <a:ext uri="{FF2B5EF4-FFF2-40B4-BE49-F238E27FC236}">
                <a16:creationId xmlns:a16="http://schemas.microsoft.com/office/drawing/2014/main" id="{39604EE5-97DF-180C-6C55-B0547E3C5C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038876"/>
              </p:ext>
            </p:extLst>
          </p:nvPr>
        </p:nvGraphicFramePr>
        <p:xfrm>
          <a:off x="782637" y="1467293"/>
          <a:ext cx="10624161" cy="4604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B727902A-81C2-03D5-4D14-9C12EEE9E3D1}"/>
              </a:ext>
            </a:extLst>
          </p:cNvPr>
          <p:cNvSpPr txBox="1"/>
          <p:nvPr/>
        </p:nvSpPr>
        <p:spPr>
          <a:xfrm>
            <a:off x="0" y="6542416"/>
            <a:ext cx="5447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Kilde: Aaberge m.fl. 2021: Økonomisk ulikhet i Norge i det 21. århundre</a:t>
            </a:r>
          </a:p>
        </p:txBody>
      </p:sp>
    </p:spTree>
    <p:extLst>
      <p:ext uri="{BB962C8B-B14F-4D97-AF65-F5344CB8AC3E}">
        <p14:creationId xmlns:p14="http://schemas.microsoft.com/office/powerpoint/2010/main" val="2830528730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cHVlVTZYOruMkoQoo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050123562705633"/>
</p:tagLst>
</file>

<file path=ppt/theme/theme1.xml><?xml version="1.0" encoding="utf-8"?>
<a:theme xmlns:a="http://schemas.openxmlformats.org/drawingml/2006/main" name="Office-tema">
  <a:themeElements>
    <a:clrScheme name="LO 120219">
      <a:dk1>
        <a:sysClr val="windowText" lastClr="000000"/>
      </a:dk1>
      <a:lt1>
        <a:sysClr val="window" lastClr="FFFFFF"/>
      </a:lt1>
      <a:dk2>
        <a:srgbClr val="CCCCCC"/>
      </a:dk2>
      <a:lt2>
        <a:srgbClr val="FF0000"/>
      </a:lt2>
      <a:accent1>
        <a:srgbClr val="666666"/>
      </a:accent1>
      <a:accent2>
        <a:srgbClr val="FF0000"/>
      </a:accent2>
      <a:accent3>
        <a:srgbClr val="009FE3"/>
      </a:accent3>
      <a:accent4>
        <a:srgbClr val="3FA535"/>
      </a:accent4>
      <a:accent5>
        <a:srgbClr val="F69F07"/>
      </a:accent5>
      <a:accent6>
        <a:srgbClr val="283583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_PPT_Verdana_v1-2" id="{EC622A5B-29FF-6B4C-9916-832617CE7E1C}" vid="{AFF9BD25-4E01-3649-9B46-F9EAA74E1E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480FD09D8099429096AF2E9641F8B8" ma:contentTypeVersion="18" ma:contentTypeDescription="Opprett et nytt dokument." ma:contentTypeScope="" ma:versionID="3f780b6c254971950712f2b1e43737fd">
  <xsd:schema xmlns:xsd="http://www.w3.org/2001/XMLSchema" xmlns:xs="http://www.w3.org/2001/XMLSchema" xmlns:p="http://schemas.microsoft.com/office/2006/metadata/properties" xmlns:ns2="2ceca22d-daf3-4a16-80b3-cd57868f7c14" xmlns:ns3="3154fb66-9317-421e-a399-aff18cd6da1c" targetNamespace="http://schemas.microsoft.com/office/2006/metadata/properties" ma:root="true" ma:fieldsID="9fbcb4e8348ec66c953d240f85e58409" ns2:_="" ns3:_="">
    <xsd:import namespace="2ceca22d-daf3-4a16-80b3-cd57868f7c14"/>
    <xsd:import namespace="3154fb66-9317-421e-a399-aff18cd6da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eca22d-daf3-4a16-80b3-cd57868f7c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333e57a3-a217-4cb9-8eb5-f11b619213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4fb66-9317-421e-a399-aff18cd6da1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984fadc-c7b6-4b21-85d2-28a7b4e4093a}" ma:internalName="TaxCatchAll" ma:showField="CatchAllData" ma:web="3154fb66-9317-421e-a399-aff18cd6da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54fb66-9317-421e-a399-aff18cd6da1c" xsi:nil="true"/>
    <lcf76f155ced4ddcb4097134ff3c332f xmlns="2ceca22d-daf3-4a16-80b3-cd57868f7c1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D5C61E-108B-4CFF-89C1-67CFB93DDF57}">
  <ds:schemaRefs>
    <ds:schemaRef ds:uri="2ceca22d-daf3-4a16-80b3-cd57868f7c14"/>
    <ds:schemaRef ds:uri="3154fb66-9317-421e-a399-aff18cd6da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2FB843-A4F0-4D1F-960C-156BAF5F36F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154fb66-9317-421e-a399-aff18cd6da1c"/>
    <ds:schemaRef ds:uri="http://purl.org/dc/terms/"/>
    <ds:schemaRef ds:uri="2ceca22d-daf3-4a16-80b3-cd57868f7c14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CC2672-CBC9-4DF9-A7CB-B8562B7F93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2757</TotalTime>
  <Words>907</Words>
  <Application>Microsoft Office PowerPoint</Application>
  <PresentationFormat>Widescreen</PresentationFormat>
  <Paragraphs>76</Paragraphs>
  <Slides>13</Slides>
  <Notes>4</Notes>
  <HiddenSlides>0</HiddenSlides>
  <MMClips>0</MMClips>
  <ScaleCrop>false</ScaleCrop>
  <HeadingPairs>
    <vt:vector size="8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24" baseType="lpstr">
      <vt:lpstr>Arial</vt:lpstr>
      <vt:lpstr>Arial Black</vt:lpstr>
      <vt:lpstr>Arial Nova</vt:lpstr>
      <vt:lpstr>Calibri</vt:lpstr>
      <vt:lpstr>Open Sans</vt:lpstr>
      <vt:lpstr>Roboto</vt:lpstr>
      <vt:lpstr>Segoe UI</vt:lpstr>
      <vt:lpstr>Verdana</vt:lpstr>
      <vt:lpstr>Wingdings</vt:lpstr>
      <vt:lpstr>Office-tema</vt:lpstr>
      <vt:lpstr>Diapositive think-cell</vt:lpstr>
      <vt:lpstr>Skatt og verdiskaping</vt:lpstr>
      <vt:lpstr>Hvor greit er det at de rikeste blir?</vt:lpstr>
      <vt:lpstr>PowerPoint-presentasjon</vt:lpstr>
      <vt:lpstr>Eksplosjoner i utbytter: Fritaksmetoden</vt:lpstr>
      <vt:lpstr>Fra fritaksmetoden til exitskatten</vt:lpstr>
      <vt:lpstr>Formuesulikheten i Norge vokser</vt:lpstr>
      <vt:lpstr>PowerPoint-presentasjon</vt:lpstr>
      <vt:lpstr>Skattesats for de rikeste sammenlignet med vanlige folk</vt:lpstr>
      <vt:lpstr>Skatt i prosent av bruttoinntekt for ulike inntektsgrupper</vt:lpstr>
      <vt:lpstr>PowerPoint-presentasjon</vt:lpstr>
      <vt:lpstr>PowerPoint-presentasjon</vt:lpstr>
      <vt:lpstr>Når penger og makt konsentreres på noen få hender</vt:lpstr>
      <vt:lpstr>Takk for meg!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Anne Falch</dc:creator>
  <cp:lastModifiedBy>Marie Storli</cp:lastModifiedBy>
  <cp:revision>4</cp:revision>
  <cp:lastPrinted>2024-11-28T07:30:05Z</cp:lastPrinted>
  <dcterms:created xsi:type="dcterms:W3CDTF">2019-04-04T13:15:17Z</dcterms:created>
  <dcterms:modified xsi:type="dcterms:W3CDTF">2025-02-07T08:49:58Z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landsorganisasjonen</vt:lpwstr>
  </property>
  <property fmtid="{D5CDD505-2E9C-101B-9397-08002B2CF9AE}" pid="3" name="TemplateId">
    <vt:lpwstr>637050123557362366</vt:lpwstr>
  </property>
  <property fmtid="{D5CDD505-2E9C-101B-9397-08002B2CF9AE}" pid="4" name="UserProfileId">
    <vt:lpwstr>638131808585684542</vt:lpwstr>
  </property>
  <property fmtid="{D5CDD505-2E9C-101B-9397-08002B2CF9AE}" pid="5" name="ContentTypeId">
    <vt:lpwstr>0x010100D7480FD09D8099429096AF2E9641F8B8</vt:lpwstr>
  </property>
  <property fmtid="{D5CDD505-2E9C-101B-9397-08002B2CF9AE}" pid="6" name="MediaServiceImageTags">
    <vt:lpwstr/>
  </property>
</Properties>
</file>