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customXml/itemProps14.xml" ContentType="application/vnd.openxmlformats-officedocument.customXmlProperties+xml"/>
  <Override PartName="/customXml/itemProps15.xml" ContentType="application/vnd.openxmlformats-officedocument.customXmlProperties+xml"/>
  <Override PartName="/customXml/itemProps16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9"/>
  </p:sldMasterIdLst>
  <p:notesMasterIdLst>
    <p:notesMasterId r:id="rId52"/>
  </p:notesMasterIdLst>
  <p:handoutMasterIdLst>
    <p:handoutMasterId r:id="rId53"/>
  </p:handoutMasterIdLst>
  <p:sldIdLst>
    <p:sldId id="5353" r:id="rId20"/>
    <p:sldId id="256" r:id="rId21"/>
    <p:sldId id="5210" r:id="rId22"/>
    <p:sldId id="264" r:id="rId23"/>
    <p:sldId id="5142" r:id="rId24"/>
    <p:sldId id="5114" r:id="rId25"/>
    <p:sldId id="5130" r:id="rId26"/>
    <p:sldId id="5242" r:id="rId27"/>
    <p:sldId id="5283" r:id="rId28"/>
    <p:sldId id="5243" r:id="rId29"/>
    <p:sldId id="5343" r:id="rId30"/>
    <p:sldId id="5344" r:id="rId31"/>
    <p:sldId id="5342" r:id="rId32"/>
    <p:sldId id="5336" r:id="rId33"/>
    <p:sldId id="5356" r:id="rId34"/>
    <p:sldId id="5361" r:id="rId35"/>
    <p:sldId id="5291" r:id="rId36"/>
    <p:sldId id="5293" r:id="rId37"/>
    <p:sldId id="257" r:id="rId38"/>
    <p:sldId id="5358" r:id="rId39"/>
    <p:sldId id="5359" r:id="rId40"/>
    <p:sldId id="5360" r:id="rId41"/>
    <p:sldId id="5357" r:id="rId42"/>
    <p:sldId id="5363" r:id="rId43"/>
    <p:sldId id="5341" r:id="rId44"/>
    <p:sldId id="5345" r:id="rId45"/>
    <p:sldId id="5349" r:id="rId46"/>
    <p:sldId id="5309" r:id="rId47"/>
    <p:sldId id="5307" r:id="rId48"/>
    <p:sldId id="5352" r:id="rId49"/>
    <p:sldId id="5332" r:id="rId50"/>
    <p:sldId id="5334" r:id="rId51"/>
  </p:sldIdLst>
  <p:sldSz cx="12192000" cy="6858000"/>
  <p:notesSz cx="6797675" cy="9926638"/>
  <p:defaultTextStyle>
    <a:defPPr>
      <a:defRPr lang="en-US"/>
    </a:defPPr>
    <a:lvl1pPr marL="0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7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4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1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8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35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2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29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76" algn="l" defTabSz="9142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CA9BF1-5FDB-B746-9C21-DAFF3E829541}" v="576" dt="2026-09-01T11:09:01.273"/>
    <p1510:client id="{5910D012-A9B7-40B0-9EA4-5CFC30136AFF}" v="438" dt="2026-09-01T10:53:28.6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/>
    <p:restoredTop sz="94661"/>
  </p:normalViewPr>
  <p:slideViewPr>
    <p:cSldViewPr snapToGrid="0" showGuides="1">
      <p:cViewPr varScale="1">
        <p:scale>
          <a:sx n="70" d="100"/>
          <a:sy n="70" d="100"/>
        </p:scale>
        <p:origin x="32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slide" Target="slides/slide31.xml"/><Relationship Id="rId55" Type="http://schemas.openxmlformats.org/officeDocument/2006/relationships/viewProps" Target="view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9" Type="http://schemas.openxmlformats.org/officeDocument/2006/relationships/slide" Target="slides/slide10.xml"/><Relationship Id="rId11" Type="http://schemas.openxmlformats.org/officeDocument/2006/relationships/customXml" Target="../customXml/item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handoutMaster" Target="handoutMasters/handoutMaster1.xml"/><Relationship Id="rId58" Type="http://schemas.microsoft.com/office/2015/10/relationships/revisionInfo" Target="revisionInfo.xml"/><Relationship Id="rId5" Type="http://schemas.openxmlformats.org/officeDocument/2006/relationships/customXml" Target="../customXml/item5.xml"/><Relationship Id="rId19" Type="http://schemas.openxmlformats.org/officeDocument/2006/relationships/slideMaster" Target="slideMasters/slideMaster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theme" Target="theme/theme1.xml"/><Relationship Id="rId8" Type="http://schemas.openxmlformats.org/officeDocument/2006/relationships/customXml" Target="../customXml/item8.xml"/><Relationship Id="rId51" Type="http://schemas.openxmlformats.org/officeDocument/2006/relationships/slide" Target="slides/slide32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customXml" Target="../customXml/item15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tableStyles" Target="tableStyles.xml"/><Relationship Id="rId10" Type="http://schemas.openxmlformats.org/officeDocument/2006/relationships/customXml" Target="../customXml/item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1B0308A-BB27-423F-B04C-3050D20FF1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B0397-232A-4BA8-9BA1-24ABBE651B5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D416CD-5754-43C0-A593-8E75ABA883A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4A8B69-63CE-496F-BD81-A9418B0263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91136-7C62-4987-836C-39513D0400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C2B650-4418-4201-9925-634809F6CA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225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4F4C00-0DFB-4A50-874B-35C92E273FD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EEB5FC-F5C0-4EDC-86CE-4ABBFA5851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23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EB5FC-F5C0-4EDC-86CE-4ABBFA5851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92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EB5FC-F5C0-4EDC-86CE-4ABBFA5851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69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4E72F-D06A-412F-9196-EEC0A88F30E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4839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 kan ikke detaljferdigstilles alt tidlig. 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Hovedlinjer, prinsipper og hovedhistorien er likevel forventet å være klar. Rapporten utformes løpende i LO. Etter vedtak går rapporten til endelig utforming før 1. september Målet er å ha noen trykte eksemplarer klare til lansering </a:t>
            </a:r>
            <a:r>
              <a:rPr lang="nb-NO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Hovedopplag</a:t>
            </a:r>
            <a:r>
              <a:rPr lang="nb-NO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kan komme senere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EB5FC-F5C0-4EDC-86CE-4ABBFA5851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846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Si at det er noen forutsetninger, gjennomsnittlig industriarbeiderlønn, oppstart ved 22 år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EB5FC-F5C0-4EDC-86CE-4ABBFA58519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740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EEB5FC-F5C0-4EDC-86CE-4ABBFA5851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9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8DEE2-2C10-1144-2F37-5DFE1845B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2BB3A1F-C15C-EF10-8C11-56BBDE510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26CE4EE-2860-B6D2-2E91-6185C96B2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20ABDF3-F7B7-BFBF-03D2-1BBAB35EF7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84E72F-D06A-412F-9196-EEC0A88F30E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56085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6063A-7C95-840C-2C13-F5935C46F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0AF79E24-0443-F151-C288-4BD165B99A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91B110D-9535-3C04-21B9-1CEF5D40D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Overlapp koster 0,14 %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FF4C5D6-AE95-F724-5064-CC9C11F7A5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D7C2B-1AC7-46B7-B9B4-D3EF2BD28DEF}" type="slidenum">
              <a:rPr lang="nb-NO" smtClean="0"/>
              <a:t>29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1674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52091-82E0-1F74-3D38-5FCF8BD32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11F866D4-5525-E55F-709E-0EFD73C73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A6066F7-E757-6132-A16F-55C22A5791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Overlapp koster 0,14 %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40DF57-5D7F-8B8F-C15D-AB75B02FAE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3D7C2B-1AC7-46B7-B9B4-D3EF2BD28DEF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8322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C8A9E-48EB-4DF5-816E-2AE554F716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4110603"/>
            <a:ext cx="9144000" cy="926515"/>
          </a:xfrm>
        </p:spPr>
        <p:txBody>
          <a:bodyPr anchor="b">
            <a:normAutofit/>
          </a:bodyPr>
          <a:lstStyle>
            <a:lvl1pPr algn="ctr">
              <a:defRPr sz="2800" b="1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49D727-0A59-4FCD-AE21-131BA4D36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5170386"/>
            <a:ext cx="9144000" cy="626651"/>
          </a:xfrm>
        </p:spPr>
        <p:txBody>
          <a:bodyPr>
            <a:normAutofit/>
          </a:bodyPr>
          <a:lstStyle>
            <a:lvl1pPr marL="0" indent="0" algn="ctr">
              <a:buNone/>
              <a:defRPr sz="2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27635" indent="0" algn="ctr">
              <a:buNone/>
              <a:defRPr sz="2746"/>
            </a:lvl2pPr>
            <a:lvl3pPr marL="1255270" indent="0" algn="ctr">
              <a:buNone/>
              <a:defRPr sz="2471"/>
            </a:lvl3pPr>
            <a:lvl4pPr marL="1882905" indent="0" algn="ctr">
              <a:buNone/>
              <a:defRPr sz="2196"/>
            </a:lvl4pPr>
            <a:lvl5pPr marL="2510541" indent="0" algn="ctr">
              <a:buNone/>
              <a:defRPr sz="2196"/>
            </a:lvl5pPr>
            <a:lvl6pPr marL="3138175" indent="0" algn="ctr">
              <a:buNone/>
              <a:defRPr sz="2196"/>
            </a:lvl6pPr>
            <a:lvl7pPr marL="3765810" indent="0" algn="ctr">
              <a:buNone/>
              <a:defRPr sz="2196"/>
            </a:lvl7pPr>
            <a:lvl8pPr marL="4393445" indent="0" algn="ctr">
              <a:buNone/>
              <a:defRPr sz="2196"/>
            </a:lvl8pPr>
            <a:lvl9pPr marL="5021080" indent="0" algn="ctr">
              <a:buNone/>
              <a:defRPr sz="2196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FEA9374-4250-48B0-8037-777EB183A5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56436" y="1970478"/>
            <a:ext cx="2079128" cy="207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62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2C57D-89C3-4A29-9FAC-D57E050C4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C1C60-F32B-458C-8D76-8404808FA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0D45F-9660-44FB-9800-21378CC2D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66006-449C-4707-9B48-0A6F2D178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DA24-C350-4A0D-B2A0-E405AFDB38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4162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E0BD2-6167-4476-8665-68A329521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F62EC-EA57-47AD-A847-D47A56519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579FF-EEDA-473C-882A-D28F97AB8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DA24-C350-4A0D-B2A0-E405AFDB38ED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7B87A9-C52F-4E50-8280-37EDFC04BD3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391" y="1562145"/>
            <a:ext cx="5000102" cy="45094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AEDECC1-8532-4F6B-BB9E-42099F5C503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06697" y="1562145"/>
            <a:ext cx="5000102" cy="45094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1949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E0BD2-6167-4476-8665-68A329521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5000102" cy="75396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F62EC-EA57-47AD-A847-D47A56519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579FF-EEDA-473C-882A-D28F97AB8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DA24-C350-4A0D-B2A0-E405AFDB38ED}" type="slidenum">
              <a:rPr lang="nb-NO" smtClean="0"/>
              <a:t>‹#›</a:t>
            </a:fld>
            <a:endParaRPr lang="nb-NO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7B87A9-C52F-4E50-8280-37EDFC04BD3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391" y="1562145"/>
            <a:ext cx="5000102" cy="4509483"/>
          </a:xfrm>
        </p:spPr>
        <p:txBody>
          <a:bodyPr/>
          <a:lstStyle>
            <a:lvl1pPr>
              <a:lnSpc>
                <a:spcPts val="2220"/>
              </a:lnSpc>
              <a:defRPr sz="1600"/>
            </a:lvl1pPr>
            <a:lvl2pPr>
              <a:lnSpc>
                <a:spcPts val="2220"/>
              </a:lnSpc>
              <a:defRPr sz="1600"/>
            </a:lvl2pPr>
            <a:lvl3pPr>
              <a:lnSpc>
                <a:spcPts val="2220"/>
              </a:lnSpc>
              <a:defRPr sz="1600"/>
            </a:lvl3pPr>
            <a:lvl4pPr>
              <a:lnSpc>
                <a:spcPts val="2220"/>
              </a:lnSpc>
              <a:defRPr sz="1600"/>
            </a:lvl4pPr>
            <a:lvl5pPr>
              <a:lnSpc>
                <a:spcPts val="2220"/>
              </a:lnSpc>
              <a:defRPr sz="16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2770AC6-1A1D-4B5F-AA60-90BBE203A95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8425" y="787985"/>
            <a:ext cx="5308374" cy="5283643"/>
          </a:xfrm>
          <a:solidFill>
            <a:schemeClr val="tx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248285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E0BD2-6167-4476-8665-68A329521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1848" y="604768"/>
            <a:ext cx="5000102" cy="753961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F62EC-EA57-47AD-A847-D47A56519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579FF-EEDA-473C-882A-D28F97AB8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DA24-C350-4A0D-B2A0-E405AFDB38ED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2770AC6-1A1D-4B5F-AA60-90BBE203A95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2391" y="787985"/>
            <a:ext cx="5308374" cy="5283643"/>
          </a:xfrm>
          <a:solidFill>
            <a:schemeClr val="tx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79CFA9A-898A-403A-8C4E-BBF2386B314E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406697" y="1562145"/>
            <a:ext cx="5000102" cy="45094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809145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3F62EC-EA57-47AD-A847-D47A56519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D579FF-EEDA-473C-882A-D28F97AB8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DA24-C350-4A0D-B2A0-E405AFDB38ED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2770AC6-1A1D-4B5F-AA60-90BBE203A95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2391" y="787985"/>
            <a:ext cx="10624407" cy="5283643"/>
          </a:xfrm>
          <a:solidFill>
            <a:schemeClr val="tx2"/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281B0C-23BE-44DC-96C0-A80B978CC2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0586" y="2444355"/>
            <a:ext cx="9730829" cy="1969292"/>
          </a:xfrm>
        </p:spPr>
        <p:txBody>
          <a:bodyPr anchor="ctr">
            <a:normAutofit/>
          </a:bodyPr>
          <a:lstStyle>
            <a:lvl1pPr algn="ctr"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 err="1"/>
              <a:t>Bildetekst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290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59E01-2A51-4810-AF8E-557E6763F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9FF638-620E-4807-8F19-8B46943EF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207DF5-4B48-4281-83B3-395CFF936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DA24-C350-4A0D-B2A0-E405AFDB38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68267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ED3B7B-5C5D-4572-A02D-14016D425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0CAFD-0D1C-4921-A633-A3E8FE7CA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7DA24-C350-4A0D-B2A0-E405AFDB38E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5271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309B06-F69F-4908-9730-F148A9D5C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10624407" cy="75396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FFB5B-585C-484C-9C4B-F05929E60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2392" y="1562145"/>
            <a:ext cx="10624407" cy="45094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6BCE6-58CA-4529-B393-226F375AA9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2391" y="6525064"/>
            <a:ext cx="10624407" cy="23523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900" cap="all" baseline="0">
                <a:solidFill>
                  <a:schemeClr val="accent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C74318-78C0-4F5E-AADB-411D3D223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06799" y="6525064"/>
            <a:ext cx="655392" cy="23523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0A7DA24-C350-4A0D-B2A0-E405AFDB38ED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59A616E-E150-45F5-AED3-E0F16E0B1A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85464" y="129849"/>
            <a:ext cx="476727" cy="47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17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7" r:id="rId5"/>
    <p:sldLayoutId id="2147483658" r:id="rId6"/>
    <p:sldLayoutId id="2147483654" r:id="rId7"/>
    <p:sldLayoutId id="2147483655" r:id="rId8"/>
  </p:sldLayoutIdLst>
  <p:hf sldNum="0" hdr="0" ftr="0" dt="0"/>
  <p:txStyles>
    <p:titleStyle>
      <a:lvl1pPr algn="l" defTabSz="1255270" rtl="0" eaLnBrk="1" latinLnBrk="0" hangingPunct="1">
        <a:lnSpc>
          <a:spcPct val="90000"/>
        </a:lnSpc>
        <a:spcBef>
          <a:spcPct val="0"/>
        </a:spcBef>
        <a:buNone/>
        <a:tabLst>
          <a:tab pos="9144000" algn="l"/>
        </a:tabLst>
        <a:defRPr sz="2600" b="1" kern="1200">
          <a:solidFill>
            <a:schemeClr val="tx1"/>
          </a:solidFill>
          <a:latin typeface="Open Sans ExtraBold" panose="020B0606030504020204" pitchFamily="34" charset="0"/>
          <a:ea typeface="Open Sans ExtraBold" panose="020B0606030504020204" pitchFamily="34" charset="0"/>
          <a:cs typeface="Open Sans ExtraBold" panose="020B0606030504020204" pitchFamily="34" charset="0"/>
        </a:defRPr>
      </a:lvl1pPr>
    </p:titleStyle>
    <p:bodyStyle>
      <a:lvl1pPr marL="313818" indent="-277818" algn="l" defTabSz="1255270" rtl="0" eaLnBrk="1" latinLnBrk="0" hangingPunct="1">
        <a:lnSpc>
          <a:spcPts val="2220"/>
        </a:lnSpc>
        <a:spcBef>
          <a:spcPts val="1373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941453" indent="-277818" algn="l" defTabSz="1255270" rtl="0" eaLnBrk="1" latinLnBrk="0" hangingPunct="1">
        <a:lnSpc>
          <a:spcPts val="2220"/>
        </a:lnSpc>
        <a:spcBef>
          <a:spcPts val="686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569088" indent="-277818" algn="l" defTabSz="1255270" rtl="0" eaLnBrk="1" latinLnBrk="0" hangingPunct="1">
        <a:lnSpc>
          <a:spcPts val="2220"/>
        </a:lnSpc>
        <a:spcBef>
          <a:spcPts val="686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2196724" indent="-277818" algn="l" defTabSz="1255270" rtl="0" eaLnBrk="1" latinLnBrk="0" hangingPunct="1">
        <a:lnSpc>
          <a:spcPts val="2220"/>
        </a:lnSpc>
        <a:spcBef>
          <a:spcPts val="686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824358" indent="-277818" algn="l" defTabSz="1255270" rtl="0" eaLnBrk="1" latinLnBrk="0" hangingPunct="1">
        <a:lnSpc>
          <a:spcPts val="2220"/>
        </a:lnSpc>
        <a:spcBef>
          <a:spcPts val="686"/>
        </a:spcBef>
        <a:buClr>
          <a:schemeClr val="bg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3451993" indent="-313818" algn="l" defTabSz="1255270" rtl="0" eaLnBrk="1" latinLnBrk="0" hangingPunct="1">
        <a:lnSpc>
          <a:spcPct val="90000"/>
        </a:lnSpc>
        <a:spcBef>
          <a:spcPts val="686"/>
        </a:spcBef>
        <a:buFont typeface="Arial" panose="020B0604020202020204" pitchFamily="34" charset="0"/>
        <a:buChar char="•"/>
        <a:defRPr sz="2471" kern="1200">
          <a:solidFill>
            <a:schemeClr val="tx1"/>
          </a:solidFill>
          <a:latin typeface="+mn-lt"/>
          <a:ea typeface="+mn-ea"/>
          <a:cs typeface="+mn-cs"/>
        </a:defRPr>
      </a:lvl6pPr>
      <a:lvl7pPr marL="4079628" indent="-313818" algn="l" defTabSz="1255270" rtl="0" eaLnBrk="1" latinLnBrk="0" hangingPunct="1">
        <a:lnSpc>
          <a:spcPct val="90000"/>
        </a:lnSpc>
        <a:spcBef>
          <a:spcPts val="686"/>
        </a:spcBef>
        <a:buFont typeface="Arial" panose="020B0604020202020204" pitchFamily="34" charset="0"/>
        <a:buChar char="•"/>
        <a:defRPr sz="2471" kern="1200">
          <a:solidFill>
            <a:schemeClr val="tx1"/>
          </a:solidFill>
          <a:latin typeface="+mn-lt"/>
          <a:ea typeface="+mn-ea"/>
          <a:cs typeface="+mn-cs"/>
        </a:defRPr>
      </a:lvl7pPr>
      <a:lvl8pPr marL="4707263" indent="-313818" algn="l" defTabSz="1255270" rtl="0" eaLnBrk="1" latinLnBrk="0" hangingPunct="1">
        <a:lnSpc>
          <a:spcPct val="90000"/>
        </a:lnSpc>
        <a:spcBef>
          <a:spcPts val="686"/>
        </a:spcBef>
        <a:buFont typeface="Arial" panose="020B0604020202020204" pitchFamily="34" charset="0"/>
        <a:buChar char="•"/>
        <a:defRPr sz="2471" kern="1200">
          <a:solidFill>
            <a:schemeClr val="tx1"/>
          </a:solidFill>
          <a:latin typeface="+mn-lt"/>
          <a:ea typeface="+mn-ea"/>
          <a:cs typeface="+mn-cs"/>
        </a:defRPr>
      </a:lvl8pPr>
      <a:lvl9pPr marL="5334898" indent="-313818" algn="l" defTabSz="1255270" rtl="0" eaLnBrk="1" latinLnBrk="0" hangingPunct="1">
        <a:lnSpc>
          <a:spcPct val="90000"/>
        </a:lnSpc>
        <a:spcBef>
          <a:spcPts val="686"/>
        </a:spcBef>
        <a:buFont typeface="Arial" panose="020B0604020202020204" pitchFamily="34" charset="0"/>
        <a:buChar char="•"/>
        <a:defRPr sz="247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55270" rtl="0" eaLnBrk="1" latinLnBrk="0" hangingPunct="1">
        <a:defRPr sz="2471" kern="1200">
          <a:solidFill>
            <a:schemeClr val="tx1"/>
          </a:solidFill>
          <a:latin typeface="+mn-lt"/>
          <a:ea typeface="+mn-ea"/>
          <a:cs typeface="+mn-cs"/>
        </a:defRPr>
      </a:lvl1pPr>
      <a:lvl2pPr marL="627635" algn="l" defTabSz="1255270" rtl="0" eaLnBrk="1" latinLnBrk="0" hangingPunct="1">
        <a:defRPr sz="2471" kern="1200">
          <a:solidFill>
            <a:schemeClr val="tx1"/>
          </a:solidFill>
          <a:latin typeface="+mn-lt"/>
          <a:ea typeface="+mn-ea"/>
          <a:cs typeface="+mn-cs"/>
        </a:defRPr>
      </a:lvl2pPr>
      <a:lvl3pPr marL="1255270" algn="l" defTabSz="1255270" rtl="0" eaLnBrk="1" latinLnBrk="0" hangingPunct="1">
        <a:defRPr sz="2471" kern="1200">
          <a:solidFill>
            <a:schemeClr val="tx1"/>
          </a:solidFill>
          <a:latin typeface="+mn-lt"/>
          <a:ea typeface="+mn-ea"/>
          <a:cs typeface="+mn-cs"/>
        </a:defRPr>
      </a:lvl3pPr>
      <a:lvl4pPr marL="1882905" algn="l" defTabSz="1255270" rtl="0" eaLnBrk="1" latinLnBrk="0" hangingPunct="1">
        <a:defRPr sz="2471" kern="1200">
          <a:solidFill>
            <a:schemeClr val="tx1"/>
          </a:solidFill>
          <a:latin typeface="+mn-lt"/>
          <a:ea typeface="+mn-ea"/>
          <a:cs typeface="+mn-cs"/>
        </a:defRPr>
      </a:lvl4pPr>
      <a:lvl5pPr marL="2510541" algn="l" defTabSz="1255270" rtl="0" eaLnBrk="1" latinLnBrk="0" hangingPunct="1">
        <a:defRPr sz="2471" kern="1200">
          <a:solidFill>
            <a:schemeClr val="tx1"/>
          </a:solidFill>
          <a:latin typeface="+mn-lt"/>
          <a:ea typeface="+mn-ea"/>
          <a:cs typeface="+mn-cs"/>
        </a:defRPr>
      </a:lvl5pPr>
      <a:lvl6pPr marL="3138175" algn="l" defTabSz="1255270" rtl="0" eaLnBrk="1" latinLnBrk="0" hangingPunct="1">
        <a:defRPr sz="2471" kern="1200">
          <a:solidFill>
            <a:schemeClr val="tx1"/>
          </a:solidFill>
          <a:latin typeface="+mn-lt"/>
          <a:ea typeface="+mn-ea"/>
          <a:cs typeface="+mn-cs"/>
        </a:defRPr>
      </a:lvl6pPr>
      <a:lvl7pPr marL="3765810" algn="l" defTabSz="1255270" rtl="0" eaLnBrk="1" latinLnBrk="0" hangingPunct="1">
        <a:defRPr sz="2471" kern="1200">
          <a:solidFill>
            <a:schemeClr val="tx1"/>
          </a:solidFill>
          <a:latin typeface="+mn-lt"/>
          <a:ea typeface="+mn-ea"/>
          <a:cs typeface="+mn-cs"/>
        </a:defRPr>
      </a:lvl7pPr>
      <a:lvl8pPr marL="4393445" algn="l" defTabSz="1255270" rtl="0" eaLnBrk="1" latinLnBrk="0" hangingPunct="1">
        <a:defRPr sz="2471" kern="1200">
          <a:solidFill>
            <a:schemeClr val="tx1"/>
          </a:solidFill>
          <a:latin typeface="+mn-lt"/>
          <a:ea typeface="+mn-ea"/>
          <a:cs typeface="+mn-cs"/>
        </a:defRPr>
      </a:lvl8pPr>
      <a:lvl9pPr marL="5021080" algn="l" defTabSz="1255270" rtl="0" eaLnBrk="1" latinLnBrk="0" hangingPunct="1">
        <a:defRPr sz="247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customXml" Target="../../customXml/item16.xml"/><Relationship Id="rId1" Type="http://schemas.openxmlformats.org/officeDocument/2006/relationships/customXml" Target="../../customXml/item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customXml" Target="../../customXml/item18.xml"/><Relationship Id="rId1" Type="http://schemas.openxmlformats.org/officeDocument/2006/relationships/customXml" Target="../../customXml/item13.xml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customXml" Target="../../customXml/item11.xml"/><Relationship Id="rId1" Type="http://schemas.openxmlformats.org/officeDocument/2006/relationships/customXml" Target="../../customXml/item3.xml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customXml" Target="../../customXml/item7.xml"/><Relationship Id="rId1" Type="http://schemas.openxmlformats.org/officeDocument/2006/relationships/customXml" Target="../../customXml/item14.xml"/><Relationship Id="rId5" Type="http://schemas.openxmlformats.org/officeDocument/2006/relationships/image" Target="../media/image18.png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1A7FE-85C1-DA4D-82DF-CF3394811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9ABE7D1-69CF-17DD-FFF9-D3447CEC60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362776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F62108-23A6-4F16-8852-936C9FFCB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4110603"/>
            <a:ext cx="9144000" cy="926515"/>
          </a:xfrm>
        </p:spPr>
        <p:txBody>
          <a:bodyPr/>
          <a:lstStyle/>
          <a:p>
            <a:r>
              <a:rPr lang="nb-NO" err="1"/>
              <a:t>Webinar</a:t>
            </a:r>
            <a:r>
              <a:rPr lang="nb-NO"/>
              <a:t> om ny AFP 1. september 2026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4ACBE5B-1AD8-407F-8296-4CF27E7A5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5170386"/>
            <a:ext cx="9144000" cy="626651"/>
          </a:xfrm>
        </p:spPr>
        <p:txBody>
          <a:bodyPr>
            <a:noAutofit/>
          </a:bodyPr>
          <a:lstStyle/>
          <a:p>
            <a:r>
              <a:rPr lang="nb-NO" sz="1800" dirty="0"/>
              <a:t>Ved Ragnar Bøe Elgsaas,</a:t>
            </a:r>
            <a:br>
              <a:rPr lang="nb-NO" sz="1800" dirty="0"/>
            </a:br>
            <a:r>
              <a:rPr lang="nb-NO" sz="1800" dirty="0"/>
              <a:t>nestleder i Samfunnspolitisk avdeling i LO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0966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F0950B-02BF-9F4F-82E7-4EB0DD5E0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AFP på LO-kongressen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469543-3480-16A4-B163-7C55917FE017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>
            <a:normAutofit/>
          </a:bodyPr>
          <a:lstStyle/>
          <a:p>
            <a:r>
              <a:rPr lang="nb-NO"/>
              <a:t>«LO vil prioritere arbeidet med å forbedre AFP-ordningene. </a:t>
            </a:r>
          </a:p>
          <a:p>
            <a:r>
              <a:rPr lang="nb-NO"/>
              <a:t>Endringene i ordningene skal bidra til økt forutsigbarhet og at flere arbeidstakere sikres en god AFP.»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7FD5D9A0-D71E-61A8-B7CF-63A8FD16BEDD}"/>
              </a:ext>
            </a:extLst>
          </p:cNvPr>
          <p:cNvSpPr txBox="1"/>
          <p:nvPr/>
        </p:nvSpPr>
        <p:spPr>
          <a:xfrm>
            <a:off x="6489502" y="5670836"/>
            <a:ext cx="24232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Fri Fagbevegelse 12.05.2025</a:t>
            </a:r>
          </a:p>
        </p:txBody>
      </p:sp>
      <p:pic>
        <p:nvPicPr>
          <p:cNvPr id="11" name="Bilde 10" descr="Et bilde som inneholder Menneskeansikt, person, klær, skjermbilde&#10;&#10;KI-generert innhold kan være feil.">
            <a:extLst>
              <a:ext uri="{FF2B5EF4-FFF2-40B4-BE49-F238E27FC236}">
                <a16:creationId xmlns:a16="http://schemas.microsoft.com/office/drawing/2014/main" id="{A52EF696-A45D-3BC0-D935-4B312CA46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9509" y="1434997"/>
            <a:ext cx="5010407" cy="398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236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553D79-A4F7-A985-1F6B-84A8F2368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7778408" cy="753961"/>
          </a:xfrm>
        </p:spPr>
        <p:txBody>
          <a:bodyPr/>
          <a:lstStyle/>
          <a:p>
            <a:r>
              <a:rPr lang="nb-NO"/>
              <a:t>Viktig bidrag til samlet pensjon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F8AEE6-2CC5-D6F2-8250-994434D729D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391" y="1562145"/>
            <a:ext cx="3833152" cy="4509483"/>
          </a:xfrm>
        </p:spPr>
        <p:txBody>
          <a:bodyPr/>
          <a:lstStyle/>
          <a:p>
            <a:pPr defTabSz="914294">
              <a:lnSpc>
                <a:spcPts val="2220"/>
              </a:lnSpc>
              <a:spcBef>
                <a:spcPts val="0"/>
              </a:spcBef>
              <a:spcAft>
                <a:spcPts val="600"/>
              </a:spcAft>
              <a:buClrTx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Den viktigste tilleggspensjonen  for de fleste LO-medlemmer </a:t>
            </a:r>
          </a:p>
          <a:p>
            <a:pPr defTabSz="914294">
              <a:lnSpc>
                <a:spcPts val="2220"/>
              </a:lnSpc>
              <a:spcBef>
                <a:spcPts val="0"/>
              </a:spcBef>
              <a:spcAft>
                <a:spcPts val="600"/>
              </a:spcAft>
              <a:buClrTx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Livsvarig pensjon</a:t>
            </a:r>
          </a:p>
          <a:p>
            <a:pPr defTabSz="914294">
              <a:lnSpc>
                <a:spcPts val="2220"/>
              </a:lnSpc>
              <a:spcBef>
                <a:spcPts val="0"/>
              </a:spcBef>
              <a:spcAft>
                <a:spcPts val="600"/>
              </a:spcAft>
              <a:buClrTx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Over 1 million ansatte i AFP-bedrifter</a:t>
            </a:r>
          </a:p>
          <a:p>
            <a:pPr defTabSz="914294">
              <a:lnSpc>
                <a:spcPts val="2220"/>
              </a:lnSpc>
              <a:spcBef>
                <a:spcPts val="0"/>
              </a:spcBef>
              <a:spcAft>
                <a:spcPts val="600"/>
              </a:spcAft>
              <a:buClrTx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Bedriften betaler premie </a:t>
            </a:r>
          </a:p>
          <a:p>
            <a:pPr defTabSz="914294">
              <a:lnSpc>
                <a:spcPts val="2220"/>
              </a:lnSpc>
              <a:spcBef>
                <a:spcPts val="0"/>
              </a:spcBef>
              <a:spcAft>
                <a:spcPts val="600"/>
              </a:spcAft>
              <a:buClrTx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2,7 prosent av inntekten mellom 1 – 7,1 G </a:t>
            </a:r>
          </a:p>
          <a:p>
            <a:pPr defTabSz="914294">
              <a:lnSpc>
                <a:spcPts val="2220"/>
              </a:lnSpc>
              <a:spcBef>
                <a:spcPts val="0"/>
              </a:spcBef>
              <a:spcAft>
                <a:spcPts val="600"/>
              </a:spcAft>
              <a:buClrTx/>
              <a:defRPr/>
            </a:pPr>
            <a:r>
              <a:rPr kumimoji="0" lang="nb-NO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Staten dekker i tillegg 1/3 av pensjonen</a:t>
            </a:r>
          </a:p>
          <a:p>
            <a:pPr marL="0" marR="0" lvl="0" indent="0" algn="l" defTabSz="914294" rtl="0" eaLnBrk="1" fontAlgn="auto" latinLnBrk="0" hangingPunct="1">
              <a:lnSpc>
                <a:spcPts val="222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0" indent="0">
              <a:buNone/>
            </a:pPr>
            <a:endParaRPr lang="nb-NO"/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F94F4C4F-B5F2-EF12-C0FE-CF5FF580376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" r="3961"/>
          <a:stretch>
            <a:fillRect/>
          </a:stretch>
        </p:blipFill>
        <p:spPr>
          <a:xfrm>
            <a:off x="5481543" y="1562145"/>
            <a:ext cx="6158514" cy="4907014"/>
          </a:xfrm>
          <a:prstGeom prst="rect">
            <a:avLst/>
          </a:prstGeom>
          <a:solidFill>
            <a:srgbClr val="CCCCCC"/>
          </a:solidFill>
        </p:spPr>
      </p:pic>
    </p:spTree>
    <p:extLst>
      <p:ext uri="{BB962C8B-B14F-4D97-AF65-F5344CB8AC3E}">
        <p14:creationId xmlns:p14="http://schemas.microsoft.com/office/powerpoint/2010/main" val="2065856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52CA622C-2A0A-D5D4-D873-C68F389A1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5000102" cy="753961"/>
          </a:xfrm>
        </p:spPr>
        <p:txBody>
          <a:bodyPr/>
          <a:lstStyle/>
          <a:p>
            <a:r>
              <a:rPr lang="en-US"/>
              <a:t>Krav for å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dagens</a:t>
            </a:r>
            <a:r>
              <a:rPr lang="en-US"/>
              <a:t> AFP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6EE2696-4865-10CE-B0F8-8CDDCE7C131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391" y="1562145"/>
            <a:ext cx="5000102" cy="4509483"/>
          </a:xfrm>
        </p:spPr>
        <p:txBody>
          <a:bodyPr/>
          <a:lstStyle/>
          <a:p>
            <a:pPr marL="36000" indent="0">
              <a:buNone/>
            </a:pPr>
            <a:r>
              <a:rPr lang="nb-NO"/>
              <a:t>62-årsdagen</a:t>
            </a:r>
          </a:p>
          <a:p>
            <a:pPr marL="266700" lvl="1" indent="-260350"/>
            <a:r>
              <a:rPr lang="nb-NO" sz="1800" b="1"/>
              <a:t>Sju av de ni siste årene</a:t>
            </a:r>
            <a:r>
              <a:rPr lang="nb-NO" sz="1800"/>
              <a:t> i en AFP-bedrift.</a:t>
            </a:r>
          </a:p>
          <a:p>
            <a:pPr marL="266700" lvl="1" indent="-260350"/>
            <a:r>
              <a:rPr lang="nb-NO" sz="1800"/>
              <a:t>Hovedarbeidsforhold</a:t>
            </a:r>
          </a:p>
          <a:p>
            <a:pPr marL="266700" lvl="1" indent="-260350"/>
            <a:r>
              <a:rPr lang="nb-NO" sz="1800"/>
              <a:t>Ikke motta uføretrygd etter fylte 62 år</a:t>
            </a:r>
          </a:p>
          <a:p>
            <a:pPr marL="36000" indent="0">
              <a:buNone/>
            </a:pPr>
            <a:r>
              <a:rPr lang="nb-NO"/>
              <a:t>Uttakstidspunktet</a:t>
            </a:r>
          </a:p>
          <a:p>
            <a:pPr marL="266700" lvl="1" indent="-260350"/>
            <a:r>
              <a:rPr lang="nb-NO" sz="1800"/>
              <a:t>Du må være i jobb.</a:t>
            </a:r>
          </a:p>
          <a:p>
            <a:pPr marL="266700" lvl="1" indent="-260350"/>
            <a:r>
              <a:rPr lang="nb-NO" sz="1800"/>
              <a:t>Du må ha jobbet hver måned i minst 20 prosent stilling i en AFP-bedrift de </a:t>
            </a:r>
            <a:r>
              <a:rPr lang="nb-NO" sz="1800" b="1"/>
              <a:t>siste tre årene</a:t>
            </a:r>
            <a:r>
              <a:rPr lang="nb-NO" sz="1800"/>
              <a:t>.</a:t>
            </a:r>
          </a:p>
          <a:p>
            <a:pPr marL="36000" indent="0">
              <a:buNone/>
            </a:pPr>
            <a:r>
              <a:rPr lang="nb-NO" sz="1800"/>
              <a:t>Flere «mindre» krav, som </a:t>
            </a:r>
            <a:r>
              <a:rPr lang="nb-NO" sz="1800" err="1"/>
              <a:t>feks</a:t>
            </a:r>
            <a:r>
              <a:rPr lang="nb-NO" sz="1800"/>
              <a:t>. makskrav til ytelser ved nedbemanning, </a:t>
            </a:r>
            <a:endParaRPr lang="en-US" sz="180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4C3F9F6-83D4-AB12-5265-3DAC9ACD7A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618" b="2"/>
          <a:stretch/>
        </p:blipFill>
        <p:spPr>
          <a:xfrm>
            <a:off x="6096000" y="787178"/>
            <a:ext cx="5308374" cy="52836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51968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innhold 5">
            <a:extLst>
              <a:ext uri="{FF2B5EF4-FFF2-40B4-BE49-F238E27FC236}">
                <a16:creationId xmlns:a16="http://schemas.microsoft.com/office/drawing/2014/main" id="{0140E83E-17A7-D3BD-7CD6-8963D38A53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3441" y="1270000"/>
            <a:ext cx="5753100" cy="431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3049AEE-CD44-AB3E-FEBE-CFFB3F546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595243"/>
            <a:ext cx="10624407" cy="753961"/>
          </a:xfrm>
        </p:spPr>
        <p:txBody>
          <a:bodyPr/>
          <a:lstStyle/>
          <a:p>
            <a:r>
              <a:rPr lang="nb-NO"/>
              <a:t>AFP er viktig for å kunne gå av tidlig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C9F69E-D296-AA7B-7567-A7195CE9F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393" y="1836964"/>
            <a:ext cx="4767618" cy="4234664"/>
          </a:xfrm>
        </p:spPr>
        <p:txBody>
          <a:bodyPr>
            <a:normAutofit/>
          </a:bodyPr>
          <a:lstStyle/>
          <a:p>
            <a:r>
              <a:rPr lang="nb-NO" sz="2000"/>
              <a:t>AFP gir mulighet til å slutte tidligere,</a:t>
            </a:r>
            <a:br>
              <a:rPr lang="nb-NO" sz="2000"/>
            </a:br>
            <a:r>
              <a:rPr lang="nb-NO" sz="2000"/>
              <a:t>teller sammen med Folketrygden </a:t>
            </a:r>
          </a:p>
          <a:p>
            <a:r>
              <a:rPr lang="nb-NO" sz="2000"/>
              <a:t>Uten AFP vil svært mange ikke kunne gå av ved 62 år</a:t>
            </a:r>
          </a:p>
          <a:p>
            <a:r>
              <a:rPr lang="nb-NO" sz="2000"/>
              <a:t>AFP er et spleiselag – der alle betaler – men ikke alle får</a:t>
            </a:r>
          </a:p>
          <a:p>
            <a:endParaRPr lang="nb-NO" sz="200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D16889E-E12A-4291-DAC5-EFF834B5741E}"/>
              </a:ext>
            </a:extLst>
          </p:cNvPr>
          <p:cNvSpPr txBox="1">
            <a:spLocks/>
          </p:cNvSpPr>
          <p:nvPr/>
        </p:nvSpPr>
        <p:spPr>
          <a:xfrm>
            <a:off x="6553520" y="5387314"/>
            <a:ext cx="4619446" cy="983441"/>
          </a:xfrm>
          <a:prstGeom prst="rect">
            <a:avLst/>
          </a:prstGeom>
        </p:spPr>
        <p:txBody>
          <a:bodyPr/>
          <a:lstStyle>
            <a:lvl1pPr marL="313818" indent="-313818" algn="l" defTabSz="1255270" rtl="0" eaLnBrk="1" latinLnBrk="0" hangingPunct="1">
              <a:lnSpc>
                <a:spcPct val="100000"/>
              </a:lnSpc>
              <a:spcBef>
                <a:spcPts val="1373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41453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69088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196724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24358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451993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9628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7263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34898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94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Søylene viser andelen ansatte i privat sektor som kan ta ut 100 prosent alderspensjon ved 62 år, med og uten AFP. </a:t>
            </a:r>
          </a:p>
          <a:p>
            <a:pPr marL="0" marR="0" lvl="0" indent="0" algn="l" defTabSz="914294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Andelen som kan gå av ved 62 år, er betydelig høyere blant de som kvalifiserer til AFP, enn blant de som ikke gjør det. 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B6A085C-C8E1-496A-1338-BF452C5C9234}"/>
              </a:ext>
            </a:extLst>
          </p:cNvPr>
          <p:cNvSpPr txBox="1"/>
          <p:nvPr/>
        </p:nvSpPr>
        <p:spPr>
          <a:xfrm>
            <a:off x="10588887" y="1713853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accent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1963-kullet</a:t>
            </a:r>
            <a:endParaRPr lang="en-US" sz="800">
              <a:solidFill>
                <a:schemeClr val="accent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455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0E5057-6FCC-4998-2CFE-CC30F1BF6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10624407" cy="753961"/>
          </a:xfrm>
        </p:spPr>
        <p:txBody>
          <a:bodyPr anchor="b">
            <a:normAutofit/>
          </a:bodyPr>
          <a:lstStyle/>
          <a:p>
            <a:r>
              <a:rPr lang="nb-NO"/>
              <a:t>Men mange får ikke AFP </a:t>
            </a:r>
            <a:br>
              <a:rPr lang="nb-NO"/>
            </a:br>
            <a:r>
              <a:rPr lang="nb-NO"/>
              <a:t>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763FD0-144C-C746-579D-5CBB762CA2E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391" y="1562145"/>
            <a:ext cx="5000102" cy="4509483"/>
          </a:xfrm>
        </p:spPr>
        <p:txBody>
          <a:bodyPr>
            <a:normAutofit/>
          </a:bodyPr>
          <a:lstStyle/>
          <a:p>
            <a:pPr marL="342900" indent="-342900">
              <a:lnSpc>
                <a:spcPct val="90000"/>
              </a:lnSpc>
            </a:pPr>
            <a:r>
              <a:rPr lang="nb-NO" sz="2000"/>
              <a:t>AFP er en «alt eller ingenting»-ordning: </a:t>
            </a:r>
          </a:p>
          <a:p>
            <a:pPr marL="361950" lvl="1" indent="0">
              <a:lnSpc>
                <a:spcPct val="90000"/>
              </a:lnSpc>
              <a:buNone/>
              <a:tabLst>
                <a:tab pos="661988" algn="l"/>
              </a:tabLst>
            </a:pPr>
            <a:r>
              <a:rPr lang="nb-NO" sz="2000"/>
              <a:t>–	Enten får du AFP – og da får du 	en god pensjon</a:t>
            </a:r>
          </a:p>
          <a:p>
            <a:pPr marL="361950" lvl="1" indent="0">
              <a:lnSpc>
                <a:spcPct val="90000"/>
              </a:lnSpc>
              <a:buNone/>
              <a:tabLst>
                <a:tab pos="661988" algn="l"/>
              </a:tabLst>
            </a:pPr>
            <a:r>
              <a:rPr lang="nb-NO" sz="2000"/>
              <a:t>– 	Eller så får du ingenting</a:t>
            </a:r>
            <a:endParaRPr lang="nb-NO" sz="2000" b="1"/>
          </a:p>
          <a:p>
            <a:pPr marL="342900" indent="-342900">
              <a:lnSpc>
                <a:spcPct val="90000"/>
              </a:lnSpc>
            </a:pPr>
            <a:r>
              <a:rPr lang="nb-NO" sz="2000" b="1"/>
              <a:t>1 million </a:t>
            </a:r>
            <a:r>
              <a:rPr lang="nb-NO" sz="2000"/>
              <a:t>ansatte i AFP i dag</a:t>
            </a:r>
          </a:p>
          <a:p>
            <a:pPr marL="342900" indent="-342900">
              <a:lnSpc>
                <a:spcPct val="90000"/>
              </a:lnSpc>
            </a:pPr>
            <a:r>
              <a:rPr lang="nb-NO" sz="2000" b="1"/>
              <a:t>Ca. 300 000 </a:t>
            </a:r>
            <a:r>
              <a:rPr lang="nb-NO" sz="2000"/>
              <a:t>kan regne med å få AFP</a:t>
            </a:r>
          </a:p>
          <a:p>
            <a:pPr marL="342900" indent="-342900">
              <a:lnSpc>
                <a:spcPct val="90000"/>
              </a:lnSpc>
            </a:pPr>
            <a:r>
              <a:rPr lang="nb-NO" sz="2000" b="1"/>
              <a:t>Nesten 7 av 10 </a:t>
            </a:r>
            <a:r>
              <a:rPr lang="nb-NO" sz="2000"/>
              <a:t>av de som jobber i en AFP-bedrift i løpet av arbeidslivet får ikke  privat AFP</a:t>
            </a:r>
          </a:p>
          <a:p>
            <a:pPr marL="342891" indent="-342891">
              <a:lnSpc>
                <a:spcPct val="90000"/>
              </a:lnSpc>
              <a:buFont typeface="Verdana" panose="020B0604030504040204" pitchFamily="34" charset="0"/>
              <a:buChar char="-"/>
            </a:pPr>
            <a:endParaRPr lang="nb-NO" sz="2000"/>
          </a:p>
        </p:txBody>
      </p:sp>
      <p:pic>
        <p:nvPicPr>
          <p:cNvPr id="7" name="Bilde 6" descr="Et bilde som inneholder tekst, Snack, person, mat&#10;&#10;KI-generert innhold kan være feil.">
            <a:extLst>
              <a:ext uri="{FF2B5EF4-FFF2-40B4-BE49-F238E27FC236}">
                <a16:creationId xmlns:a16="http://schemas.microsoft.com/office/drawing/2014/main" id="{51223FF4-7845-D862-CCB4-A72727CAE4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5313"/>
          <a:stretch>
            <a:fillRect/>
          </a:stretch>
        </p:blipFill>
        <p:spPr>
          <a:xfrm>
            <a:off x="6406697" y="1562145"/>
            <a:ext cx="5000102" cy="4509483"/>
          </a:xfrm>
          <a:prstGeom prst="rect">
            <a:avLst/>
          </a:prstGeom>
          <a:noFill/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512958D-D8E9-C96F-88C0-9B38D5C952A5}"/>
              </a:ext>
            </a:extLst>
          </p:cNvPr>
          <p:cNvSpPr txBox="1">
            <a:spLocks/>
          </p:cNvSpPr>
          <p:nvPr/>
        </p:nvSpPr>
        <p:spPr>
          <a:xfrm>
            <a:off x="6211614" y="1880771"/>
            <a:ext cx="5980386" cy="457200"/>
          </a:xfrm>
          <a:prstGeom prst="rect">
            <a:avLst/>
          </a:prstGeom>
        </p:spPr>
        <p:txBody>
          <a:bodyPr/>
          <a:lstStyle>
            <a:lvl1pPr marL="313818" indent="-313818" algn="l" defTabSz="1255270" rtl="0" eaLnBrk="1" latinLnBrk="0" hangingPunct="1">
              <a:lnSpc>
                <a:spcPct val="100000"/>
              </a:lnSpc>
              <a:spcBef>
                <a:spcPts val="1373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41453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69088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196724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24358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451993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9628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7263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34898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268577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06688B-662E-5F1A-BD64-0CDA6FFE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Vedtaket på LO-kongressen 2025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6ADC57-9FC9-44DC-2522-CACBBCA44B51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391" y="1562145"/>
            <a:ext cx="4767619" cy="4509483"/>
          </a:xfrm>
        </p:spPr>
        <p:txBody>
          <a:bodyPr/>
          <a:lstStyle/>
          <a:p>
            <a:pPr marL="36000" indent="0">
              <a:buNone/>
            </a:pPr>
            <a:r>
              <a:rPr lang="nb-NO"/>
              <a:t>«Arbeidstakere som har fylt femti år skal opprettholde rettigheter som følger av dagens ordning. De vil også kunne motta AFP etter dagens ordning hvis de har minst 18 års opptjening i tariffbundet virksomhet samlet og har minimum 7 år mellom 50 og 62 år.» </a:t>
            </a:r>
          </a:p>
          <a:p>
            <a:pPr marL="36000" indent="0">
              <a:buNone/>
            </a:pPr>
            <a:r>
              <a:rPr lang="nb-NO"/>
              <a:t>«LO vil videre styrke AFP ordningen gjennom at arbeidstakere i tariffbundne virksomheter opparbeider en rett til AFP, basert på antall år i virksomheten.»</a:t>
            </a:r>
          </a:p>
          <a:p>
            <a:pPr marL="36000" indent="0">
              <a:buNone/>
            </a:pPr>
            <a:r>
              <a:rPr lang="nb-NO"/>
              <a:t>«LO vil også at uføre skal ha en rett til AFP, basert på opptjeningen fram til uføretidspunktet.»</a:t>
            </a:r>
          </a:p>
          <a:p>
            <a:endParaRPr lang="nb-NO"/>
          </a:p>
        </p:txBody>
      </p:sp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B6F8EFD9-E314-5190-E6DF-7004BC93BBD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45" r="18645"/>
          <a:stretch>
            <a:fillRect/>
          </a:stretch>
        </p:blipFill>
        <p:spPr>
          <a:prstGeom prst="rect">
            <a:avLst/>
          </a:prstGeom>
          <a:solidFill>
            <a:srgbClr val="CCCCCC"/>
          </a:solidFill>
        </p:spPr>
      </p:pic>
    </p:spTree>
    <p:extLst>
      <p:ext uri="{BB962C8B-B14F-4D97-AF65-F5344CB8AC3E}">
        <p14:creationId xmlns:p14="http://schemas.microsoft.com/office/powerpoint/2010/main" val="13389112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361993-D749-B47D-E420-F688F86BE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Tidslinje AFP 2026 og 2027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065D077-6C85-915C-8FC1-4B9EB260857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390" y="1562145"/>
            <a:ext cx="10364867" cy="4509483"/>
          </a:xfrm>
        </p:spPr>
        <p:txBody>
          <a:bodyPr>
            <a:normAutofit/>
          </a:bodyPr>
          <a:lstStyle/>
          <a:p>
            <a:pPr marL="34925" indent="0" fontAlgn="t">
              <a:buNone/>
              <a:tabLst>
                <a:tab pos="2349500" algn="l"/>
              </a:tabLst>
            </a:pPr>
            <a:r>
              <a:rPr lang="nb-NO" b="1"/>
              <a:t>August: 	</a:t>
            </a:r>
            <a:r>
              <a:rPr lang="nb-NO"/>
              <a:t>Rapport og forhandlingsutgangspunkt vedtatt i sekretariatet</a:t>
            </a:r>
          </a:p>
          <a:p>
            <a:pPr marL="34925" indent="0" fontAlgn="t">
              <a:buNone/>
              <a:tabLst>
                <a:tab pos="2349500" algn="l"/>
              </a:tabLst>
            </a:pPr>
            <a:r>
              <a:rPr lang="nb-NO" b="1"/>
              <a:t>September-oktober:	</a:t>
            </a:r>
            <a:r>
              <a:rPr lang="nb-NO"/>
              <a:t>Forankringsrunder forbundene og i LOs organer </a:t>
            </a:r>
          </a:p>
          <a:p>
            <a:pPr marL="34925" indent="0">
              <a:buNone/>
              <a:tabLst>
                <a:tab pos="2349500" algn="l"/>
              </a:tabLst>
            </a:pPr>
            <a:r>
              <a:rPr lang="nb-NO" b="1"/>
              <a:t>November: 	</a:t>
            </a:r>
            <a:r>
              <a:rPr lang="nb-NO"/>
              <a:t>Oppstart forhandlinger med NHO</a:t>
            </a:r>
          </a:p>
          <a:p>
            <a:pPr marL="34925" indent="0" fontAlgn="t">
              <a:buNone/>
              <a:tabLst>
                <a:tab pos="2349500" algn="l"/>
              </a:tabLst>
            </a:pPr>
            <a:r>
              <a:rPr lang="nb-NO" b="1"/>
              <a:t>Desember-januar:	</a:t>
            </a:r>
            <a:r>
              <a:rPr lang="nb-NO"/>
              <a:t>Enighet i forhandlinger? </a:t>
            </a:r>
          </a:p>
          <a:p>
            <a:pPr marL="34925" indent="0" fontAlgn="t">
              <a:buNone/>
              <a:tabLst>
                <a:tab pos="2349500" algn="l"/>
              </a:tabLst>
            </a:pPr>
            <a:r>
              <a:rPr lang="nb-NO" b="1"/>
              <a:t>Januar-februar:	</a:t>
            </a:r>
            <a:r>
              <a:rPr lang="nb-NO"/>
              <a:t>Uravstemning</a:t>
            </a:r>
          </a:p>
          <a:p>
            <a:pPr marL="34925" indent="0" fontAlgn="t">
              <a:buNone/>
              <a:tabLst>
                <a:tab pos="2349500" algn="l"/>
              </a:tabLst>
            </a:pPr>
            <a:r>
              <a:rPr lang="nb-NO" b="1"/>
              <a:t>Mars:	</a:t>
            </a:r>
            <a:r>
              <a:rPr lang="nb-NO"/>
              <a:t>AFP tas inn i mellomoppgjøret</a:t>
            </a:r>
          </a:p>
          <a:p>
            <a:pPr marL="3600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74314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ADA696F-1A61-F20A-250A-B9C23BB34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Hva ligger i forslaget?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D549A9-2F50-BC9B-2107-1AD66489F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66700" indent="-220663">
              <a:buNone/>
            </a:pPr>
            <a:r>
              <a:rPr lang="nb-NO" b="1"/>
              <a:t>De som har fylt 50 år (1977 og eldre):</a:t>
            </a:r>
          </a:p>
          <a:p>
            <a:pPr marL="266700" lvl="1" indent="-220663"/>
            <a:r>
              <a:rPr lang="nb-NO"/>
              <a:t>Skal beholde dagens ordning</a:t>
            </a:r>
          </a:p>
          <a:p>
            <a:pPr marL="266700" lvl="1" indent="-220663"/>
            <a:r>
              <a:rPr lang="nb-NO"/>
              <a:t>Skal få en tilleggsordning (kan få dagens AFP om de har 7 år etter fylte 50 år og 18 år gjennom hele livet)</a:t>
            </a:r>
          </a:p>
          <a:p>
            <a:pPr marL="266700" lvl="1" indent="-220663"/>
            <a:endParaRPr lang="nb-NO"/>
          </a:p>
          <a:p>
            <a:pPr marL="266700" indent="-220663">
              <a:buNone/>
            </a:pPr>
            <a:r>
              <a:rPr lang="nb-NO" b="1"/>
              <a:t>De som er under 50 år (1978 og yngre)</a:t>
            </a:r>
          </a:p>
          <a:p>
            <a:pPr marL="266700" lvl="1" indent="-220663"/>
            <a:r>
              <a:rPr lang="nb-NO"/>
              <a:t>Dagens ordning avvikles</a:t>
            </a:r>
          </a:p>
          <a:p>
            <a:pPr marL="266700" lvl="1" indent="-220663"/>
            <a:r>
              <a:rPr lang="nb-NO"/>
              <a:t>Opptjeningsordning og overgangsordning innføres</a:t>
            </a:r>
          </a:p>
          <a:p>
            <a:pPr marL="266700" lvl="1" indent="-220663"/>
            <a:r>
              <a:rPr lang="nb-NO"/>
              <a:t>Skal får 5 prosent opptjeningssats</a:t>
            </a:r>
          </a:p>
          <a:p>
            <a:pPr marL="266700" lvl="1" indent="-220663"/>
            <a:endParaRPr lang="nb-NO"/>
          </a:p>
          <a:p>
            <a:pPr marL="266700" indent="-220663">
              <a:buNone/>
            </a:pPr>
            <a:r>
              <a:rPr lang="nb-NO" b="1"/>
              <a:t>AFP til uføre: </a:t>
            </a:r>
          </a:p>
          <a:p>
            <a:pPr marL="266700" lvl="1" indent="-220663"/>
            <a:r>
              <a:rPr lang="nb-NO"/>
              <a:t>Skal få AFP – basert på opptjeningen de har hatt  før de ble uføre</a:t>
            </a:r>
          </a:p>
        </p:txBody>
      </p:sp>
    </p:spTree>
    <p:extLst>
      <p:ext uri="{BB962C8B-B14F-4D97-AF65-F5344CB8AC3E}">
        <p14:creationId xmlns:p14="http://schemas.microsoft.com/office/powerpoint/2010/main" val="37510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E5137F-724F-720C-EA73-38CFCFE58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AFP blir ulik for forskjellige aldersgrupper</a:t>
            </a:r>
          </a:p>
        </p:txBody>
      </p:sp>
      <p:pic>
        <p:nvPicPr>
          <p:cNvPr id="4" name="Plassholder for innhold 5">
            <a:extLst>
              <a:ext uri="{FF2B5EF4-FFF2-40B4-BE49-F238E27FC236}">
                <a16:creationId xmlns:a16="http://schemas.microsoft.com/office/drawing/2014/main" id="{39094768-E025-EFE2-C9A1-A43968A56A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56"/>
          <a:stretch>
            <a:fillRect/>
          </a:stretch>
        </p:blipFill>
        <p:spPr>
          <a:xfrm>
            <a:off x="2560907" y="1514392"/>
            <a:ext cx="7070185" cy="435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1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A9A062-9349-3BC3-2868-1576A78F6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Tilleggsordningen	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B11B496-F0CB-1EFA-95BC-DC6CACF53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000" indent="0">
              <a:buNone/>
            </a:pPr>
            <a:r>
              <a:rPr lang="nb-NO" dirty="0"/>
              <a:t>Kongressen vedtok et krav om å innføre en tilleggsordning for de som har fylt 50 år</a:t>
            </a:r>
          </a:p>
          <a:p>
            <a:pPr marL="36000" indent="0">
              <a:buNone/>
            </a:pPr>
            <a:r>
              <a:rPr lang="nb-NO" dirty="0"/>
              <a:t>Med tilleggsordningen kan de som har fylt 50 år likevel få AFP</a:t>
            </a:r>
          </a:p>
          <a:p>
            <a:pPr marL="36000" indent="0">
              <a:buNone/>
            </a:pPr>
            <a:r>
              <a:rPr lang="nb-NO" b="1" dirty="0"/>
              <a:t>Kravet blir da:</a:t>
            </a:r>
          </a:p>
          <a:p>
            <a:pPr marL="273050" lvl="1" indent="-222250"/>
            <a:r>
              <a:rPr lang="nb-NO" dirty="0"/>
              <a:t>Minst 7 år etter fylte 50 år</a:t>
            </a:r>
          </a:p>
          <a:p>
            <a:pPr marL="273050" lvl="1" indent="-222250"/>
            <a:r>
              <a:rPr lang="nb-NO" dirty="0"/>
              <a:t>Til sammen 18 år totalt i en AFP-bedrift gjennom hele yrkeslivet (etter 1988)</a:t>
            </a:r>
          </a:p>
        </p:txBody>
      </p:sp>
    </p:spTree>
    <p:extLst>
      <p:ext uri="{BB962C8B-B14F-4D97-AF65-F5344CB8AC3E}">
        <p14:creationId xmlns:p14="http://schemas.microsoft.com/office/powerpoint/2010/main" val="1517585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4D721E7C-03E5-349C-B63D-2601A8281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66"/>
          <a:stretch>
            <a:fillRect/>
          </a:stretch>
        </p:blipFill>
        <p:spPr>
          <a:xfrm>
            <a:off x="1670145" y="2067339"/>
            <a:ext cx="8629650" cy="3033886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74ACC5-C7E7-D970-4AF8-12584D5BF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10624407" cy="753961"/>
          </a:xfrm>
        </p:spPr>
        <p:txBody>
          <a:bodyPr/>
          <a:lstStyle/>
          <a:p>
            <a:r>
              <a:rPr lang="en-US" err="1"/>
              <a:t>Slik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AFP </a:t>
            </a:r>
            <a:r>
              <a:rPr lang="en-US" err="1"/>
              <a:t>bli</a:t>
            </a:r>
            <a:r>
              <a:rPr lang="en-US"/>
              <a:t> for Lise (55)</a:t>
            </a:r>
          </a:p>
        </p:txBody>
      </p:sp>
    </p:spTree>
    <p:extLst>
      <p:ext uri="{BB962C8B-B14F-4D97-AF65-F5344CB8AC3E}">
        <p14:creationId xmlns:p14="http://schemas.microsoft.com/office/powerpoint/2010/main" val="9521955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75A1F388-FF8E-6C16-1599-DC5B2EBDA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>
                <a:latin typeface="Open Sans" pitchFamily="2" charset="0"/>
                <a:ea typeface="Open Sans" pitchFamily="2" charset="0"/>
                <a:cs typeface="Open Sans" pitchFamily="2" charset="0"/>
              </a:rPr>
              <a:t>Adam (45) </a:t>
            </a:r>
            <a:r>
              <a:rPr lang="nb-NO" sz="2800"/>
              <a:t>Alle år i AFP-bedrift</a:t>
            </a:r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20E3B531-2F31-0EEF-F096-76F0ACB79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4" b="-1584"/>
          <a:stretch>
            <a:fillRect/>
          </a:stretch>
        </p:blipFill>
        <p:spPr>
          <a:xfrm>
            <a:off x="2414974" y="2099031"/>
            <a:ext cx="7390664" cy="419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45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D7AC5-4B8C-A2B2-A697-BC5583B1A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D4F2B921-9E5D-3E9C-1AC3-C8CC42079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>
                <a:latin typeface="Open Sans" pitchFamily="2" charset="0"/>
                <a:ea typeface="Open Sans" pitchFamily="2" charset="0"/>
                <a:cs typeface="Open Sans" pitchFamily="2" charset="0"/>
              </a:rPr>
              <a:t>Adam (45) </a:t>
            </a:r>
            <a:r>
              <a:rPr lang="nb-NO" sz="2800"/>
              <a:t>15 år i AFP-bedrift</a:t>
            </a:r>
            <a:endParaRPr lang="nb-NO"/>
          </a:p>
        </p:txBody>
      </p:sp>
      <p:pic>
        <p:nvPicPr>
          <p:cNvPr id="5" name="Plassholder for innhold 5">
            <a:extLst>
              <a:ext uri="{FF2B5EF4-FFF2-40B4-BE49-F238E27FC236}">
                <a16:creationId xmlns:a16="http://schemas.microsoft.com/office/drawing/2014/main" id="{27B01F7E-7B12-5127-86F5-4FDF6CF1C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4" b="-1584"/>
          <a:stretch>
            <a:fillRect/>
          </a:stretch>
        </p:blipFill>
        <p:spPr>
          <a:xfrm>
            <a:off x="2414974" y="2099031"/>
            <a:ext cx="7390664" cy="419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404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24E7D-CD57-1BB0-1486-003D39F9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E0B78709-53E8-4AD1-03F6-55414797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b="0">
                <a:latin typeface="Open Sans" pitchFamily="2" charset="0"/>
                <a:ea typeface="Open Sans" pitchFamily="2" charset="0"/>
                <a:cs typeface="Open Sans" pitchFamily="2" charset="0"/>
              </a:rPr>
              <a:t>Adam (45) </a:t>
            </a:r>
            <a:r>
              <a:rPr lang="nb-NO" sz="2800"/>
              <a:t>Siste 7 år i AFP-bedrift</a:t>
            </a:r>
            <a:endParaRPr lang="nb-NO"/>
          </a:p>
        </p:txBody>
      </p:sp>
      <p:pic>
        <p:nvPicPr>
          <p:cNvPr id="7" name="Plassholder for innhold 5">
            <a:extLst>
              <a:ext uri="{FF2B5EF4-FFF2-40B4-BE49-F238E27FC236}">
                <a16:creationId xmlns:a16="http://schemas.microsoft.com/office/drawing/2014/main" id="{8219812C-3572-FE9E-1704-39B20EA9E1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4" b="-1584"/>
          <a:stretch>
            <a:fillRect/>
          </a:stretch>
        </p:blipFill>
        <p:spPr>
          <a:xfrm>
            <a:off x="2414974" y="2099031"/>
            <a:ext cx="7390664" cy="419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5608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C63C8-354E-0225-C092-4973880AD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7289428-7574-C264-2387-AA43BF2B2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10624407" cy="753961"/>
          </a:xfrm>
        </p:spPr>
        <p:txBody>
          <a:bodyPr/>
          <a:lstStyle/>
          <a:p>
            <a:r>
              <a:rPr lang="en-US" err="1"/>
              <a:t>Slik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AFP </a:t>
            </a:r>
            <a:r>
              <a:rPr lang="en-US" err="1"/>
              <a:t>bli</a:t>
            </a:r>
            <a:r>
              <a:rPr lang="en-US"/>
              <a:t> for Sofia (35)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1E966A6-4292-D66E-9CD6-AAF35612D5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0"/>
          <a:stretch>
            <a:fillRect/>
          </a:stretch>
        </p:blipFill>
        <p:spPr>
          <a:xfrm>
            <a:off x="1670145" y="2162754"/>
            <a:ext cx="8629650" cy="31929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59867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4AB87-3441-BF33-282E-3E53BB60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9A12FE4-20CF-0E28-3AAC-0F314E0D6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10624407" cy="753961"/>
          </a:xfrm>
        </p:spPr>
        <p:txBody>
          <a:bodyPr/>
          <a:lstStyle/>
          <a:p>
            <a:r>
              <a:rPr lang="en-US" err="1"/>
              <a:t>Slik</a:t>
            </a:r>
            <a:r>
              <a:rPr lang="en-US"/>
              <a:t> </a:t>
            </a:r>
            <a:r>
              <a:rPr lang="en-US" err="1"/>
              <a:t>kan</a:t>
            </a:r>
            <a:r>
              <a:rPr lang="en-US"/>
              <a:t> AFP </a:t>
            </a:r>
            <a:r>
              <a:rPr lang="en-US" err="1"/>
              <a:t>bli</a:t>
            </a:r>
            <a:r>
              <a:rPr lang="en-US"/>
              <a:t> for Markus (25)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598769E-0EC3-02C2-EC59-9219D2361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9" b="-3070"/>
          <a:stretch>
            <a:fillRect/>
          </a:stretch>
        </p:blipFill>
        <p:spPr>
          <a:xfrm>
            <a:off x="1670145" y="2162753"/>
            <a:ext cx="8629650" cy="32679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0164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B7AAE1CC-E007-8D12-BC29-0AA1E7BE7B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383" y="89909"/>
            <a:ext cx="8033233" cy="6029358"/>
          </a:xfrm>
          <a:prstGeom prst="rect">
            <a:avLst/>
          </a:prstGeom>
        </p:spPr>
      </p:pic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708644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6A77D-BAEB-548F-F743-7D10070DA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761701B7-9628-CCB6-D9DD-99E6E0D7CB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9383" y="89909"/>
            <a:ext cx="8033233" cy="6029358"/>
          </a:xfrm>
          <a:prstGeom prst="rect">
            <a:avLst/>
          </a:prstGeom>
        </p:spPr>
      </p:pic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1810889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BB149-4A75-87FA-BB11-F5B20F64D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0400F149-ACE1-2660-9941-E88E83FC36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9383" y="89909"/>
            <a:ext cx="8033233" cy="6029358"/>
          </a:xfrm>
          <a:prstGeom prst="rect">
            <a:avLst/>
          </a:prstGeom>
        </p:spPr>
      </p:pic>
    </p:spTree>
    <p:custDataLst>
      <p:custData r:id="rId1"/>
      <p:custData r:id="rId2"/>
      <p:tags r:id="rId3"/>
    </p:custDataLst>
    <p:extLst>
      <p:ext uri="{BB962C8B-B14F-4D97-AF65-F5344CB8AC3E}">
        <p14:creationId xmlns:p14="http://schemas.microsoft.com/office/powerpoint/2010/main" val="3965122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F2C4F-2A97-A655-6937-B6C3CA7C7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lassholder for innhold 5">
            <a:extLst>
              <a:ext uri="{FF2B5EF4-FFF2-40B4-BE49-F238E27FC236}">
                <a16:creationId xmlns:a16="http://schemas.microsoft.com/office/drawing/2014/main" id="{1AFCE0F5-36E8-D2AB-3FA8-D903A82E38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3441" y="1270000"/>
            <a:ext cx="5753100" cy="431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68CD984-17DF-CC33-A0F6-EC0198136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595243"/>
            <a:ext cx="10624407" cy="753961"/>
          </a:xfrm>
        </p:spPr>
        <p:txBody>
          <a:bodyPr/>
          <a:lstStyle/>
          <a:p>
            <a:r>
              <a:rPr lang="nb-NO"/>
              <a:t>AFP er viktig for å kunne gå av tidlig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4B8F6F6-B1F2-66F1-65BA-FD05E2B9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393" y="1836964"/>
            <a:ext cx="4767618" cy="4234664"/>
          </a:xfrm>
        </p:spPr>
        <p:txBody>
          <a:bodyPr>
            <a:normAutofit/>
          </a:bodyPr>
          <a:lstStyle/>
          <a:p>
            <a:r>
              <a:rPr lang="nb-NO" sz="2000"/>
              <a:t>AFP gir mulighet til å slutte tidligere,</a:t>
            </a:r>
            <a:br>
              <a:rPr lang="nb-NO" sz="2000"/>
            </a:br>
            <a:r>
              <a:rPr lang="nb-NO" sz="2000"/>
              <a:t>teller sammen med Folketrygden </a:t>
            </a:r>
          </a:p>
          <a:p>
            <a:r>
              <a:rPr lang="nb-NO" sz="2000"/>
              <a:t>Uten AFP vil svært mange ikke kunne gå av ved 62 år</a:t>
            </a:r>
          </a:p>
          <a:p>
            <a:r>
              <a:rPr lang="nb-NO" sz="2000"/>
              <a:t>AFP er et spleiselag – der alle betaler – men ikke alle får</a:t>
            </a:r>
          </a:p>
          <a:p>
            <a:endParaRPr lang="nb-NO" sz="200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C3D6DE5-E457-E5B6-1C48-F6E2A68AD84E}"/>
              </a:ext>
            </a:extLst>
          </p:cNvPr>
          <p:cNvSpPr txBox="1">
            <a:spLocks/>
          </p:cNvSpPr>
          <p:nvPr/>
        </p:nvSpPr>
        <p:spPr>
          <a:xfrm>
            <a:off x="6553520" y="5387314"/>
            <a:ext cx="4619446" cy="983441"/>
          </a:xfrm>
          <a:prstGeom prst="rect">
            <a:avLst/>
          </a:prstGeom>
        </p:spPr>
        <p:txBody>
          <a:bodyPr/>
          <a:lstStyle>
            <a:lvl1pPr marL="313818" indent="-313818" algn="l" defTabSz="1255270" rtl="0" eaLnBrk="1" latinLnBrk="0" hangingPunct="1">
              <a:lnSpc>
                <a:spcPct val="100000"/>
              </a:lnSpc>
              <a:spcBef>
                <a:spcPts val="1373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941453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569088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2196724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824358" indent="-313818" algn="l" defTabSz="1255270" rtl="0" eaLnBrk="1" latinLnBrk="0" hangingPunct="1">
              <a:lnSpc>
                <a:spcPct val="100000"/>
              </a:lnSpc>
              <a:spcBef>
                <a:spcPts val="686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3451993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9628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07263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34898" indent="-313818" algn="l" defTabSz="1255270" rtl="0" eaLnBrk="1" latinLnBrk="0" hangingPunct="1">
              <a:lnSpc>
                <a:spcPct val="90000"/>
              </a:lnSpc>
              <a:spcBef>
                <a:spcPts val="686"/>
              </a:spcBef>
              <a:buFont typeface="Arial" panose="020B0604020202020204" pitchFamily="34" charset="0"/>
              <a:buChar char="•"/>
              <a:defRPr sz="24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94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Søylene viser andelen ansatte i privat sektor som kan ta ut 100 prosent alderspensjon ved 62 år, med og uten AFP. </a:t>
            </a:r>
          </a:p>
          <a:p>
            <a:pPr marL="0" marR="0" lvl="0" indent="0" algn="l" defTabSz="914294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Open Sans" pitchFamily="2" charset="0"/>
                <a:ea typeface="Open Sans" pitchFamily="2" charset="0"/>
                <a:cs typeface="Open Sans" pitchFamily="2" charset="0"/>
              </a:rPr>
              <a:t>Andelen som kan gå av ved 62 år, er betydelig høyere blant de som kvalifiserer til AFP, enn blant de som ikke gjør det. 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D20F33C-2CF8-9CEE-23DE-3F3AB26C4444}"/>
              </a:ext>
            </a:extLst>
          </p:cNvPr>
          <p:cNvSpPr txBox="1"/>
          <p:nvPr/>
        </p:nvSpPr>
        <p:spPr>
          <a:xfrm>
            <a:off x="10588887" y="1713853"/>
            <a:ext cx="71846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800">
                <a:solidFill>
                  <a:schemeClr val="accent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1963-kullet</a:t>
            </a:r>
            <a:endParaRPr lang="en-US" sz="800">
              <a:solidFill>
                <a:schemeClr val="accent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752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7CF75-158C-30A8-4C10-E1E30AC3A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112FDB32-E238-5425-31AA-BD67FDA4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/>
              <a:t>Hvor lenge må du ha AFP for å kunne slutte ved 62 år?</a:t>
            </a:r>
            <a:endParaRPr lang="nb-NO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7695F849-2FFE-7E48-B33D-E6FCE2624D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257" y="1722647"/>
            <a:ext cx="8955585" cy="391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941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4278B-AF8F-0B63-B7A1-42B852220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214AF03-4A58-34E3-1775-F52A72CF6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10624407" cy="753961"/>
          </a:xfrm>
        </p:spPr>
        <p:txBody>
          <a:bodyPr anchor="b">
            <a:normAutofit/>
          </a:bodyPr>
          <a:lstStyle/>
          <a:p>
            <a:r>
              <a:rPr lang="nb-NO"/>
              <a:t>Skal de over 50 få opptjeningsordningen? 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CB5E548D-7076-5BC0-2B3D-AA3535F905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391" y="1935684"/>
            <a:ext cx="5509552" cy="4135944"/>
          </a:xfrm>
        </p:spPr>
        <p:txBody>
          <a:bodyPr>
            <a:normAutofit/>
          </a:bodyPr>
          <a:lstStyle/>
          <a:p>
            <a:pPr marL="36000" indent="0">
              <a:buNone/>
            </a:pPr>
            <a:r>
              <a:rPr lang="nb-NO"/>
              <a:t>En del over 50 år vil fortsatt miste AFP selv om de kan få dagens ordning og tilleggsordningen.</a:t>
            </a:r>
          </a:p>
          <a:p>
            <a:pPr marL="36000" indent="0">
              <a:buNone/>
            </a:pPr>
            <a:r>
              <a:rPr lang="nb-NO"/>
              <a:t>Har du mindre enn 7 år etter fylte 50</a:t>
            </a:r>
            <a:br>
              <a:rPr lang="nb-NO"/>
            </a:br>
            <a:r>
              <a:rPr lang="nb-NO"/>
              <a:t>og / eller mindre enn 18 år totalt</a:t>
            </a:r>
            <a:br>
              <a:rPr lang="nb-NO"/>
            </a:br>
            <a:r>
              <a:rPr lang="nb-NO"/>
              <a:t>vil du ikke få AFP</a:t>
            </a:r>
          </a:p>
          <a:p>
            <a:pPr marL="36000" indent="0">
              <a:buNone/>
            </a:pPr>
            <a:r>
              <a:rPr lang="nb-NO"/>
              <a:t>Med opptjeningsordningen vil alle få AFP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37E439-8F1F-C04E-1DEF-C177DB47F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" t="17550" r="68486"/>
          <a:stretch>
            <a:fillRect/>
          </a:stretch>
        </p:blipFill>
        <p:spPr>
          <a:xfrm>
            <a:off x="7806126" y="1741335"/>
            <a:ext cx="3226452" cy="3686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605141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0BBE0B6E-4D41-1D5F-AB88-09508F242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10624407" cy="753961"/>
          </a:xfrm>
        </p:spPr>
        <p:txBody>
          <a:bodyPr/>
          <a:lstStyle/>
          <a:p>
            <a:r>
              <a:rPr lang="en-US"/>
              <a:t>Skal de over 50 </a:t>
            </a:r>
            <a:r>
              <a:rPr lang="en-US" err="1"/>
              <a:t>år</a:t>
            </a:r>
            <a:r>
              <a:rPr lang="en-US"/>
              <a:t> </a:t>
            </a:r>
            <a:r>
              <a:rPr lang="en-US" err="1"/>
              <a:t>få</a:t>
            </a:r>
            <a:r>
              <a:rPr lang="en-US"/>
              <a:t> </a:t>
            </a:r>
            <a:r>
              <a:rPr lang="en-US" err="1"/>
              <a:t>opptjeningsordningen</a:t>
            </a:r>
            <a:r>
              <a:rPr lang="en-US"/>
              <a:t>?</a:t>
            </a:r>
          </a:p>
        </p:txBody>
      </p:sp>
      <p:pic>
        <p:nvPicPr>
          <p:cNvPr id="1026" name="image_0">
            <a:extLst>
              <a:ext uri="{FF2B5EF4-FFF2-40B4-BE49-F238E27FC236}">
                <a16:creationId xmlns:a16="http://schemas.microsoft.com/office/drawing/2014/main" id="{60B63908-CB1B-9510-A543-F5B425C47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12" b="9812"/>
          <a:stretch/>
        </p:blipFill>
        <p:spPr bwMode="auto">
          <a:xfrm>
            <a:off x="1779770" y="1913148"/>
            <a:ext cx="8629650" cy="3031703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72352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44BAA-14CB-A537-3A3B-BFDEC7050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A9DADD9-6699-968C-1321-312890A90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10624407" cy="753961"/>
          </a:xfrm>
        </p:spPr>
        <p:txBody>
          <a:bodyPr anchor="b">
            <a:normAutofit/>
          </a:bodyPr>
          <a:lstStyle/>
          <a:p>
            <a:r>
              <a:rPr lang="nb-NO"/>
              <a:t>Skal de over 50 få opptjeningsordningen?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E4250A-4780-F906-8FB4-3C4A6FAE7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0"/>
          <a:stretch>
            <a:fillRect/>
          </a:stretch>
        </p:blipFill>
        <p:spPr>
          <a:xfrm>
            <a:off x="2720048" y="2057146"/>
            <a:ext cx="7185951" cy="419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164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1B6C51-2F7E-0ADC-7CB2-F6665E3C2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96" y="389106"/>
            <a:ext cx="10624407" cy="753961"/>
          </a:xfrm>
        </p:spPr>
        <p:txBody>
          <a:bodyPr/>
          <a:lstStyle/>
          <a:p>
            <a:r>
              <a:rPr lang="nb-NO"/>
              <a:t>Kostnader ved ny AFP – opptjeningsordning med overgang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43E01FB-EBD5-1A3E-ECB0-0CECCA4823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177642"/>
              </p:ext>
            </p:extLst>
          </p:nvPr>
        </p:nvGraphicFramePr>
        <p:xfrm>
          <a:off x="783796" y="1889904"/>
          <a:ext cx="9894500" cy="3620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4236">
                  <a:extLst>
                    <a:ext uri="{9D8B030D-6E8A-4147-A177-3AD203B41FA5}">
                      <a16:colId xmlns:a16="http://schemas.microsoft.com/office/drawing/2014/main" val="319128307"/>
                    </a:ext>
                  </a:extLst>
                </a:gridCol>
                <a:gridCol w="1087300">
                  <a:extLst>
                    <a:ext uri="{9D8B030D-6E8A-4147-A177-3AD203B41FA5}">
                      <a16:colId xmlns:a16="http://schemas.microsoft.com/office/drawing/2014/main" val="2760879921"/>
                    </a:ext>
                  </a:extLst>
                </a:gridCol>
                <a:gridCol w="1491482">
                  <a:extLst>
                    <a:ext uri="{9D8B030D-6E8A-4147-A177-3AD203B41FA5}">
                      <a16:colId xmlns:a16="http://schemas.microsoft.com/office/drawing/2014/main" val="2363988260"/>
                    </a:ext>
                  </a:extLst>
                </a:gridCol>
                <a:gridCol w="1491482">
                  <a:extLst>
                    <a:ext uri="{9D8B030D-6E8A-4147-A177-3AD203B41FA5}">
                      <a16:colId xmlns:a16="http://schemas.microsoft.com/office/drawing/2014/main" val="58161717"/>
                    </a:ext>
                  </a:extLst>
                </a:gridCol>
              </a:tblGrid>
              <a:tr h="591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 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Premie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Endring av premie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Ny premie (uten uføre)</a:t>
                      </a: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3297809977"/>
                  </a:ext>
                </a:extLst>
              </a:tr>
              <a:tr h="769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Dagens ordning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2,7 %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 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1328469540"/>
                  </a:ext>
                </a:extLst>
              </a:tr>
              <a:tr h="769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Sekretariatets forslag (uten uføre)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b="1" u="none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Uten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overlapp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(dvs født før 1978 </a:t>
                      </a:r>
                      <a:r>
                        <a:rPr lang="nb-NO" sz="1800" b="1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får ikke 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opptjent AFP)</a:t>
                      </a:r>
                      <a:endParaRPr lang="nb-NO" sz="1600" kern="10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0,64 %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3,34 %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394043062"/>
                  </a:ext>
                </a:extLst>
              </a:tr>
              <a:tr h="9031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Sekretariatets forslag (uten uføre)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b="1" u="none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Med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overlapp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(dvs født før 1978 </a:t>
                      </a:r>
                      <a:r>
                        <a:rPr lang="nb-NO" sz="1800" b="1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får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opptjent AFP)</a:t>
                      </a:r>
                      <a:endParaRPr lang="nb-NO" sz="1600" kern="10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0,78 %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3,48 % 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23596508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23234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DA056B-61C0-2EB1-3115-E563AAAFF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92" y="604768"/>
            <a:ext cx="10624407" cy="753961"/>
          </a:xfrm>
        </p:spPr>
        <p:txBody>
          <a:bodyPr anchor="b">
            <a:normAutofit/>
          </a:bodyPr>
          <a:lstStyle/>
          <a:p>
            <a:r>
              <a:rPr lang="nb-NO"/>
              <a:t>AFP for uføre</a:t>
            </a:r>
          </a:p>
        </p:txBody>
      </p:sp>
      <p:sp>
        <p:nvSpPr>
          <p:cNvPr id="29" name="Plassholder for innhold 2">
            <a:extLst>
              <a:ext uri="{FF2B5EF4-FFF2-40B4-BE49-F238E27FC236}">
                <a16:creationId xmlns:a16="http://schemas.microsoft.com/office/drawing/2014/main" id="{F73AE1EB-011E-C56A-FDED-F5FE2FFDF15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391" y="1562145"/>
            <a:ext cx="5000102" cy="45094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 sz="2000"/>
          </a:p>
          <a:p>
            <a:pPr marL="36000" indent="0">
              <a:lnSpc>
                <a:spcPct val="90000"/>
              </a:lnSpc>
              <a:buNone/>
            </a:pPr>
            <a:r>
              <a:rPr lang="nb-NO" sz="2000"/>
              <a:t>Dagens ordning går ikke til de som mottar uføretrygd fra NAV etter fylte </a:t>
            </a:r>
            <a:br>
              <a:rPr lang="nb-NO" sz="2000"/>
            </a:br>
            <a:r>
              <a:rPr lang="nb-NO" sz="2000"/>
              <a:t>62 år.</a:t>
            </a:r>
          </a:p>
          <a:p>
            <a:pPr marL="36000" indent="0">
              <a:lnSpc>
                <a:spcPct val="90000"/>
              </a:lnSpc>
              <a:buNone/>
            </a:pPr>
            <a:r>
              <a:rPr lang="nb-NO" sz="2000"/>
              <a:t>Kongressvedtaket fra 2025 sier at:</a:t>
            </a:r>
            <a:r>
              <a:rPr lang="nb-NO" sz="2000" i="1"/>
              <a:t> </a:t>
            </a:r>
          </a:p>
          <a:p>
            <a:pPr marL="36000" indent="0">
              <a:lnSpc>
                <a:spcPct val="90000"/>
              </a:lnSpc>
              <a:buNone/>
            </a:pPr>
            <a:r>
              <a:rPr lang="nb-NO" sz="2000" i="1"/>
              <a:t>«LO vil også at uføre skal ha en rett </a:t>
            </a:r>
            <a:br>
              <a:rPr lang="nb-NO" sz="2000" i="1"/>
            </a:br>
            <a:r>
              <a:rPr lang="nb-NO" sz="2000" i="1"/>
              <a:t>til AFP, basert på opptjeningen fram til uføretidspunktet.» </a:t>
            </a:r>
          </a:p>
          <a:p>
            <a:pPr>
              <a:lnSpc>
                <a:spcPct val="90000"/>
              </a:lnSpc>
            </a:pPr>
            <a:endParaRPr lang="nb-NO" sz="200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EA63F51C-9B46-01E0-8DC6-0E6EFE86BB2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406697" y="1580625"/>
            <a:ext cx="5000102" cy="450948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 sz="2000"/>
          </a:p>
          <a:p>
            <a:pPr marL="36000" indent="0">
              <a:lnSpc>
                <a:spcPct val="90000"/>
              </a:lnSpc>
              <a:buNone/>
            </a:pPr>
            <a:r>
              <a:rPr lang="nb-NO" sz="2000"/>
              <a:t>Flere mulige løsninger:</a:t>
            </a:r>
          </a:p>
          <a:p>
            <a:pPr marL="314325" lvl="1" indent="-268288">
              <a:lnSpc>
                <a:spcPct val="90000"/>
              </a:lnSpc>
            </a:pPr>
            <a:r>
              <a:rPr lang="nb-NO" sz="2000"/>
              <a:t>Uføreordning fra 1966-kullet</a:t>
            </a:r>
          </a:p>
          <a:p>
            <a:pPr marL="314325" lvl="1" indent="-268288">
              <a:lnSpc>
                <a:spcPct val="90000"/>
              </a:lnSpc>
            </a:pPr>
            <a:r>
              <a:rPr lang="nb-NO" sz="2000"/>
              <a:t>Uføreordning fra 1978-kullet</a:t>
            </a:r>
          </a:p>
          <a:p>
            <a:pPr marL="314325" lvl="1" indent="-268288">
              <a:lnSpc>
                <a:spcPct val="90000"/>
              </a:lnSpc>
            </a:pPr>
            <a:r>
              <a:rPr lang="nb-NO" sz="2000"/>
              <a:t>Uføre får opptjeningsordningen og overgangsordningen</a:t>
            </a:r>
          </a:p>
          <a:p>
            <a:pPr marL="314325" lvl="1" indent="-268288">
              <a:lnSpc>
                <a:spcPct val="90000"/>
              </a:lnSpc>
            </a:pPr>
            <a:r>
              <a:rPr lang="nb-NO" sz="2000"/>
              <a:t>Uføre får kun opptjeningsordningen</a:t>
            </a:r>
          </a:p>
          <a:p>
            <a:pPr marL="314325" lvl="1" indent="-268288">
              <a:lnSpc>
                <a:spcPct val="90000"/>
              </a:lnSpc>
            </a:pPr>
            <a:r>
              <a:rPr lang="nb-NO" sz="2000"/>
              <a:t>Uføre får redusert AFP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6827618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377F1-CEEE-BCDB-788C-EFE8D8DDB4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73BB7B-7E45-BA2F-3DA5-100BB5ABD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Skal de over 50 få uføreordning?</a:t>
            </a:r>
            <a:br>
              <a:rPr lang="nb-NO"/>
            </a:br>
            <a:r>
              <a:rPr lang="nb-NO" b="0"/>
              <a:t>Kan henge sammen med om de får opptjeningsordning</a:t>
            </a:r>
            <a:endParaRPr lang="nb-NO" sz="2400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4E93BF91-1F16-9B30-E54E-AABBF7223666}"/>
              </a:ext>
            </a:extLst>
          </p:cNvPr>
          <p:cNvCxnSpPr>
            <a:cxnSpLocks/>
          </p:cNvCxnSpPr>
          <p:nvPr/>
        </p:nvCxnSpPr>
        <p:spPr>
          <a:xfrm>
            <a:off x="5928055" y="2570291"/>
            <a:ext cx="0" cy="1164582"/>
          </a:xfrm>
          <a:prstGeom prst="line">
            <a:avLst/>
          </a:prstGeom>
          <a:ln w="317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47EEDF23-D27E-4CD8-2C2F-2EC2531E8C72}"/>
              </a:ext>
            </a:extLst>
          </p:cNvPr>
          <p:cNvSpPr txBox="1"/>
          <p:nvPr/>
        </p:nvSpPr>
        <p:spPr>
          <a:xfrm>
            <a:off x="4852605" y="1656406"/>
            <a:ext cx="2150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>
                <a:latin typeface="Source Sans Pro" panose="020B0503030403020204" pitchFamily="34" charset="0"/>
                <a:ea typeface="Source Sans Pro" panose="020B0503030403020204" pitchFamily="34" charset="0"/>
              </a:rPr>
              <a:t>Dagens ordning og «7/18» avvikles</a:t>
            </a:r>
          </a:p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2040</a:t>
            </a:r>
          </a:p>
        </p:txBody>
      </p: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6DEB1918-EC8B-58E2-EB0D-CF2F429305D0}"/>
              </a:ext>
            </a:extLst>
          </p:cNvPr>
          <p:cNvCxnSpPr>
            <a:cxnSpLocks/>
          </p:cNvCxnSpPr>
          <p:nvPr/>
        </p:nvCxnSpPr>
        <p:spPr>
          <a:xfrm>
            <a:off x="371475" y="2686050"/>
            <a:ext cx="1075572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E40D5A54-59CA-DEE7-D457-BD8574CDB4F3}"/>
              </a:ext>
            </a:extLst>
          </p:cNvPr>
          <p:cNvCxnSpPr>
            <a:cxnSpLocks/>
          </p:cNvCxnSpPr>
          <p:nvPr/>
        </p:nvCxnSpPr>
        <p:spPr>
          <a:xfrm>
            <a:off x="2057400" y="2561245"/>
            <a:ext cx="0" cy="249610"/>
          </a:xfrm>
          <a:prstGeom prst="line">
            <a:avLst/>
          </a:prstGeom>
          <a:ln w="317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5A50B61-97BF-952B-4255-ADCCB79CD215}"/>
              </a:ext>
            </a:extLst>
          </p:cNvPr>
          <p:cNvSpPr txBox="1"/>
          <p:nvPr/>
        </p:nvSpPr>
        <p:spPr>
          <a:xfrm>
            <a:off x="981952" y="2157300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2028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1B98FCA3-4A8C-F895-071B-C714412C2CBA}"/>
              </a:ext>
            </a:extLst>
          </p:cNvPr>
          <p:cNvSpPr txBox="1"/>
          <p:nvPr/>
        </p:nvSpPr>
        <p:spPr>
          <a:xfrm>
            <a:off x="981951" y="2859793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1966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C42731D6-3CB7-93A4-FD81-44EECF36100C}"/>
              </a:ext>
            </a:extLst>
          </p:cNvPr>
          <p:cNvSpPr txBox="1"/>
          <p:nvPr/>
        </p:nvSpPr>
        <p:spPr>
          <a:xfrm>
            <a:off x="4400608" y="2872714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1977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FB2FA522-4B85-F69D-E6AD-56D19439E2E0}"/>
              </a:ext>
            </a:extLst>
          </p:cNvPr>
          <p:cNvSpPr txBox="1"/>
          <p:nvPr/>
        </p:nvSpPr>
        <p:spPr>
          <a:xfrm>
            <a:off x="-475374" y="2143105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År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1019E016-684A-57DE-474A-D604598350B2}"/>
              </a:ext>
            </a:extLst>
          </p:cNvPr>
          <p:cNvSpPr txBox="1"/>
          <p:nvPr/>
        </p:nvSpPr>
        <p:spPr>
          <a:xfrm>
            <a:off x="-475375" y="2821645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Kull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38888A17-A7B3-8D06-912E-FE6AEDB87589}"/>
              </a:ext>
            </a:extLst>
          </p:cNvPr>
          <p:cNvSpPr txBox="1"/>
          <p:nvPr/>
        </p:nvSpPr>
        <p:spPr>
          <a:xfrm>
            <a:off x="5926582" y="2872714"/>
            <a:ext cx="901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1978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D895D83-86B2-0358-A969-70BE63DA97CB}"/>
              </a:ext>
            </a:extLst>
          </p:cNvPr>
          <p:cNvSpPr txBox="1"/>
          <p:nvPr/>
        </p:nvSpPr>
        <p:spPr>
          <a:xfrm>
            <a:off x="-402395" y="3200078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Alder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14577FA0-CD40-E6CE-D6F0-7EDADDE5E8F5}"/>
              </a:ext>
            </a:extLst>
          </p:cNvPr>
          <p:cNvSpPr txBox="1"/>
          <p:nvPr/>
        </p:nvSpPr>
        <p:spPr>
          <a:xfrm>
            <a:off x="981950" y="3200078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62 år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E8316282-2178-1332-46E5-E454C91230F1}"/>
              </a:ext>
            </a:extLst>
          </p:cNvPr>
          <p:cNvSpPr txBox="1"/>
          <p:nvPr/>
        </p:nvSpPr>
        <p:spPr>
          <a:xfrm>
            <a:off x="5301663" y="3237562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49 år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E2221A-870B-BE7E-9322-662DF7EAC0C2}"/>
              </a:ext>
            </a:extLst>
          </p:cNvPr>
          <p:cNvSpPr txBox="1"/>
          <p:nvPr/>
        </p:nvSpPr>
        <p:spPr>
          <a:xfrm>
            <a:off x="4927169" y="3228215"/>
            <a:ext cx="123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50 år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21B0C374-B7F1-1178-2D0B-F365CA458C2F}"/>
              </a:ext>
            </a:extLst>
          </p:cNvPr>
          <p:cNvSpPr/>
          <p:nvPr/>
        </p:nvSpPr>
        <p:spPr>
          <a:xfrm>
            <a:off x="2073131" y="4172026"/>
            <a:ext cx="3853451" cy="5570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>
                <a:latin typeface="Source Sans Pro" panose="020B0503030403020204" pitchFamily="34" charset="0"/>
                <a:ea typeface="Source Sans Pro" panose="020B0503030403020204" pitchFamily="34" charset="0"/>
              </a:rPr>
              <a:t>Uføreordning </a:t>
            </a:r>
            <a:r>
              <a:rPr lang="nb-NO" sz="3600">
                <a:latin typeface="Source Sans Pro" panose="020B0503030403020204" pitchFamily="34" charset="0"/>
                <a:ea typeface="Source Sans Pro" panose="020B0503030403020204" pitchFamily="34" charset="0"/>
              </a:rPr>
              <a:t>?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99895007-6E84-23E8-2654-4C5156FC3CF0}"/>
              </a:ext>
            </a:extLst>
          </p:cNvPr>
          <p:cNvSpPr/>
          <p:nvPr/>
        </p:nvSpPr>
        <p:spPr>
          <a:xfrm>
            <a:off x="2057397" y="4753433"/>
            <a:ext cx="3869184" cy="55709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Source Sans Pro" panose="020B0503030403020204" pitchFamily="34" charset="0"/>
                <a:ea typeface="Source Sans Pro" panose="020B0503030403020204" pitchFamily="34" charset="0"/>
              </a:rPr>
              <a:t>Ny AFP – opptjeningsordning </a:t>
            </a:r>
            <a:r>
              <a:rPr lang="nb-NO" sz="36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?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E4DD166D-4E3C-D0C7-C1A7-88B4C1E681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845" y="1517783"/>
            <a:ext cx="1443619" cy="2517311"/>
          </a:xfrm>
          <a:prstGeom prst="rect">
            <a:avLst/>
          </a:prstGeom>
        </p:spPr>
      </p:pic>
      <p:sp>
        <p:nvSpPr>
          <p:cNvPr id="27" name="Rektangel 26">
            <a:extLst>
              <a:ext uri="{FF2B5EF4-FFF2-40B4-BE49-F238E27FC236}">
                <a16:creationId xmlns:a16="http://schemas.microsoft.com/office/drawing/2014/main" id="{442182F9-8D93-6F90-319D-D3B11D834384}"/>
              </a:ext>
            </a:extLst>
          </p:cNvPr>
          <p:cNvSpPr/>
          <p:nvPr/>
        </p:nvSpPr>
        <p:spPr>
          <a:xfrm>
            <a:off x="836728" y="5969408"/>
            <a:ext cx="5089853" cy="63767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latin typeface="Source Sans Pro" panose="020B0503030403020204" pitchFamily="34" charset="0"/>
                <a:ea typeface="Source Sans Pro" panose="020B0503030403020204" pitchFamily="34" charset="0"/>
              </a:rPr>
              <a:t>Dagens AFP</a:t>
            </a:r>
          </a:p>
        </p:txBody>
      </p:sp>
      <p:sp>
        <p:nvSpPr>
          <p:cNvPr id="33" name="Rektangel 32">
            <a:extLst>
              <a:ext uri="{FF2B5EF4-FFF2-40B4-BE49-F238E27FC236}">
                <a16:creationId xmlns:a16="http://schemas.microsoft.com/office/drawing/2014/main" id="{BAB27D30-3E34-78F9-F7F7-80D7FD902DD1}"/>
              </a:ext>
            </a:extLst>
          </p:cNvPr>
          <p:cNvSpPr/>
          <p:nvPr/>
        </p:nvSpPr>
        <p:spPr>
          <a:xfrm>
            <a:off x="2055929" y="5321129"/>
            <a:ext cx="3870652" cy="637674"/>
          </a:xfrm>
          <a:prstGeom prst="rect">
            <a:avLst/>
          </a:prstGeom>
          <a:pattFill prst="pct8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latin typeface="Source Sans Pro" panose="020B0503030403020204" pitchFamily="34" charset="0"/>
                <a:ea typeface="Source Sans Pro" panose="020B0503030403020204" pitchFamily="34" charset="0"/>
              </a:rPr>
              <a:t>7/18-modellen</a:t>
            </a:r>
          </a:p>
        </p:txBody>
      </p:sp>
      <p:pic>
        <p:nvPicPr>
          <p:cNvPr id="35" name="Grafikk 34" descr="Avmerking med heldekkende fyll">
            <a:extLst>
              <a:ext uri="{FF2B5EF4-FFF2-40B4-BE49-F238E27FC236}">
                <a16:creationId xmlns:a16="http://schemas.microsoft.com/office/drawing/2014/main" id="{EDF040EB-9684-EB08-E5ED-FAE9A5BE21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5814" y="5326627"/>
            <a:ext cx="651698" cy="651698"/>
          </a:xfrm>
          <a:prstGeom prst="rect">
            <a:avLst/>
          </a:prstGeom>
        </p:spPr>
      </p:pic>
      <p:pic>
        <p:nvPicPr>
          <p:cNvPr id="37" name="Grafikk 36" descr="Avmerking med heldekkende fyll">
            <a:extLst>
              <a:ext uri="{FF2B5EF4-FFF2-40B4-BE49-F238E27FC236}">
                <a16:creationId xmlns:a16="http://schemas.microsoft.com/office/drawing/2014/main" id="{825128EC-F2DE-3427-D4E4-4F75F1451F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75814" y="5947333"/>
            <a:ext cx="651698" cy="65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672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2B944-45A8-98C3-7A73-B43D1C43C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B6C586-E582-08BF-0934-E2E965BA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/>
              <a:t>De under 50 får helt sikkert uføreordning</a:t>
            </a:r>
            <a:br>
              <a:rPr lang="nb-NO"/>
            </a:br>
            <a:endParaRPr lang="nb-NO" sz="2400"/>
          </a:p>
        </p:txBody>
      </p:sp>
      <p:cxnSp>
        <p:nvCxnSpPr>
          <p:cNvPr id="7" name="Rett linje 6">
            <a:extLst>
              <a:ext uri="{FF2B5EF4-FFF2-40B4-BE49-F238E27FC236}">
                <a16:creationId xmlns:a16="http://schemas.microsoft.com/office/drawing/2014/main" id="{F4CAB861-22DA-D31D-36E8-2D90DBBFBE96}"/>
              </a:ext>
            </a:extLst>
          </p:cNvPr>
          <p:cNvCxnSpPr>
            <a:cxnSpLocks/>
          </p:cNvCxnSpPr>
          <p:nvPr/>
        </p:nvCxnSpPr>
        <p:spPr>
          <a:xfrm>
            <a:off x="5928055" y="2570291"/>
            <a:ext cx="0" cy="1164582"/>
          </a:xfrm>
          <a:prstGeom prst="line">
            <a:avLst/>
          </a:prstGeom>
          <a:ln w="317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8A40269-FA8D-235F-989B-A919285D38F5}"/>
              </a:ext>
            </a:extLst>
          </p:cNvPr>
          <p:cNvSpPr txBox="1"/>
          <p:nvPr/>
        </p:nvSpPr>
        <p:spPr>
          <a:xfrm>
            <a:off x="4852605" y="1656406"/>
            <a:ext cx="21508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>
                <a:latin typeface="Source Sans Pro" panose="020B0503030403020204" pitchFamily="34" charset="0"/>
                <a:ea typeface="Source Sans Pro" panose="020B0503030403020204" pitchFamily="34" charset="0"/>
              </a:rPr>
              <a:t>Dagens ordning og «7/18» avvikles</a:t>
            </a:r>
          </a:p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2040</a:t>
            </a:r>
          </a:p>
        </p:txBody>
      </p: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2DC521D4-60C1-F570-EDBC-28C33C9E824D}"/>
              </a:ext>
            </a:extLst>
          </p:cNvPr>
          <p:cNvCxnSpPr>
            <a:cxnSpLocks/>
          </p:cNvCxnSpPr>
          <p:nvPr/>
        </p:nvCxnSpPr>
        <p:spPr>
          <a:xfrm>
            <a:off x="371475" y="2686050"/>
            <a:ext cx="10755728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Rett linje 17">
            <a:extLst>
              <a:ext uri="{FF2B5EF4-FFF2-40B4-BE49-F238E27FC236}">
                <a16:creationId xmlns:a16="http://schemas.microsoft.com/office/drawing/2014/main" id="{DA5A1E8A-42C3-52A2-A013-30A44B2442B9}"/>
              </a:ext>
            </a:extLst>
          </p:cNvPr>
          <p:cNvCxnSpPr>
            <a:cxnSpLocks/>
          </p:cNvCxnSpPr>
          <p:nvPr/>
        </p:nvCxnSpPr>
        <p:spPr>
          <a:xfrm>
            <a:off x="2057400" y="2561245"/>
            <a:ext cx="0" cy="249610"/>
          </a:xfrm>
          <a:prstGeom prst="line">
            <a:avLst/>
          </a:prstGeom>
          <a:ln w="3175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B46892D-96C4-E3DF-D56A-642CDBCBCB97}"/>
              </a:ext>
            </a:extLst>
          </p:cNvPr>
          <p:cNvSpPr txBox="1"/>
          <p:nvPr/>
        </p:nvSpPr>
        <p:spPr>
          <a:xfrm>
            <a:off x="981952" y="2157300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2028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AFDC0366-5746-6888-AC8C-31265C386027}"/>
              </a:ext>
            </a:extLst>
          </p:cNvPr>
          <p:cNvSpPr txBox="1"/>
          <p:nvPr/>
        </p:nvSpPr>
        <p:spPr>
          <a:xfrm>
            <a:off x="981951" y="2859793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1966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3DDE727-AE69-3FDC-0C4C-FDF6D8C3B7B6}"/>
              </a:ext>
            </a:extLst>
          </p:cNvPr>
          <p:cNvSpPr txBox="1"/>
          <p:nvPr/>
        </p:nvSpPr>
        <p:spPr>
          <a:xfrm>
            <a:off x="4400608" y="2872714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1977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698815E7-31D2-D06E-1FEA-6384C371341C}"/>
              </a:ext>
            </a:extLst>
          </p:cNvPr>
          <p:cNvSpPr txBox="1"/>
          <p:nvPr/>
        </p:nvSpPr>
        <p:spPr>
          <a:xfrm>
            <a:off x="-475374" y="2143105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År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893289D4-0126-717F-6420-D778A3151B3E}"/>
              </a:ext>
            </a:extLst>
          </p:cNvPr>
          <p:cNvSpPr txBox="1"/>
          <p:nvPr/>
        </p:nvSpPr>
        <p:spPr>
          <a:xfrm>
            <a:off x="-475375" y="2821645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Kull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B0CCE736-9FC1-08E2-C62B-D64029A2471A}"/>
              </a:ext>
            </a:extLst>
          </p:cNvPr>
          <p:cNvSpPr txBox="1"/>
          <p:nvPr/>
        </p:nvSpPr>
        <p:spPr>
          <a:xfrm>
            <a:off x="5926582" y="2872714"/>
            <a:ext cx="901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1978</a:t>
            </a:r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3EB6FBC7-53F0-95A6-B55E-31F8E6EA309A}"/>
              </a:ext>
            </a:extLst>
          </p:cNvPr>
          <p:cNvSpPr txBox="1"/>
          <p:nvPr/>
        </p:nvSpPr>
        <p:spPr>
          <a:xfrm>
            <a:off x="-402395" y="3200078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solidFill>
                  <a:srgbClr val="FF0000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Alder</a:t>
            </a: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A3EADBA8-2BB0-390B-3A11-A04956641A17}"/>
              </a:ext>
            </a:extLst>
          </p:cNvPr>
          <p:cNvSpPr txBox="1"/>
          <p:nvPr/>
        </p:nvSpPr>
        <p:spPr>
          <a:xfrm>
            <a:off x="981950" y="3200078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62 år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D2D72FC5-548F-E3D0-B707-0FEF45128B74}"/>
              </a:ext>
            </a:extLst>
          </p:cNvPr>
          <p:cNvSpPr txBox="1"/>
          <p:nvPr/>
        </p:nvSpPr>
        <p:spPr>
          <a:xfrm>
            <a:off x="5301663" y="3237562"/>
            <a:ext cx="2150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49 år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620E2737-127F-8D37-0D14-6274DB3D47C2}"/>
              </a:ext>
            </a:extLst>
          </p:cNvPr>
          <p:cNvSpPr txBox="1"/>
          <p:nvPr/>
        </p:nvSpPr>
        <p:spPr>
          <a:xfrm>
            <a:off x="4927169" y="3228215"/>
            <a:ext cx="1233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>
                <a:latin typeface="Source Sans Pro" panose="020B0503030403020204" pitchFamily="34" charset="0"/>
                <a:ea typeface="Source Sans Pro" panose="020B0503030403020204" pitchFamily="34" charset="0"/>
              </a:rPr>
              <a:t>50 år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35B811BD-0DF5-A231-CF10-C9D22A63FC3C}"/>
              </a:ext>
            </a:extLst>
          </p:cNvPr>
          <p:cNvSpPr/>
          <p:nvPr/>
        </p:nvSpPr>
        <p:spPr>
          <a:xfrm>
            <a:off x="5926582" y="4389712"/>
            <a:ext cx="5117559" cy="55709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>
                <a:latin typeface="Source Sans Pro" panose="020B0503030403020204" pitchFamily="34" charset="0"/>
                <a:ea typeface="Source Sans Pro" panose="020B0503030403020204" pitchFamily="34" charset="0"/>
              </a:rPr>
              <a:t>Uføre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1AEDA582-D11A-33FE-E6E8-85D847DB07F8}"/>
              </a:ext>
            </a:extLst>
          </p:cNvPr>
          <p:cNvSpPr/>
          <p:nvPr/>
        </p:nvSpPr>
        <p:spPr>
          <a:xfrm>
            <a:off x="5946245" y="5062194"/>
            <a:ext cx="5097895" cy="55709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>
                <a:latin typeface="Source Sans Pro" panose="020B0503030403020204" pitchFamily="34" charset="0"/>
                <a:ea typeface="Source Sans Pro" panose="020B0503030403020204" pitchFamily="34" charset="0"/>
              </a:rPr>
              <a:t>Ny AFP – opptjeningsordning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7B14287D-F77E-5C65-33B6-F0DE55067D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98"/>
          <a:stretch>
            <a:fillRect/>
          </a:stretch>
        </p:blipFill>
        <p:spPr>
          <a:xfrm>
            <a:off x="7234046" y="1795806"/>
            <a:ext cx="4531389" cy="21469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043572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9D3A7-2E81-9B51-63F3-D4602D6D8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946DF4-9883-0EEB-802A-91CFE45DE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96" y="509876"/>
            <a:ext cx="10624407" cy="753961"/>
          </a:xfrm>
        </p:spPr>
        <p:txBody>
          <a:bodyPr>
            <a:normAutofit/>
          </a:bodyPr>
          <a:lstStyle/>
          <a:p>
            <a:r>
              <a:rPr lang="nb-NO"/>
              <a:t>Noen ulike uføreløsninger</a:t>
            </a:r>
            <a:br>
              <a:rPr lang="nb-NO"/>
            </a:br>
            <a:r>
              <a:rPr lang="nb-NO"/>
              <a:t>- hvis alle årskull får uføreordning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33F28B13-9176-A8EC-937B-20628FDA8D4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3796" y="1682870"/>
          <a:ext cx="9894500" cy="4127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4236">
                  <a:extLst>
                    <a:ext uri="{9D8B030D-6E8A-4147-A177-3AD203B41FA5}">
                      <a16:colId xmlns:a16="http://schemas.microsoft.com/office/drawing/2014/main" val="319128307"/>
                    </a:ext>
                  </a:extLst>
                </a:gridCol>
                <a:gridCol w="1087300">
                  <a:extLst>
                    <a:ext uri="{9D8B030D-6E8A-4147-A177-3AD203B41FA5}">
                      <a16:colId xmlns:a16="http://schemas.microsoft.com/office/drawing/2014/main" val="2760879921"/>
                    </a:ext>
                  </a:extLst>
                </a:gridCol>
                <a:gridCol w="1491482">
                  <a:extLst>
                    <a:ext uri="{9D8B030D-6E8A-4147-A177-3AD203B41FA5}">
                      <a16:colId xmlns:a16="http://schemas.microsoft.com/office/drawing/2014/main" val="2363988260"/>
                    </a:ext>
                  </a:extLst>
                </a:gridCol>
                <a:gridCol w="1491482">
                  <a:extLst>
                    <a:ext uri="{9D8B030D-6E8A-4147-A177-3AD203B41FA5}">
                      <a16:colId xmlns:a16="http://schemas.microsoft.com/office/drawing/2014/main" val="209239985"/>
                    </a:ext>
                  </a:extLst>
                </a:gridCol>
              </a:tblGrid>
              <a:tr h="591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 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Premie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Endring av premie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Total premie</a:t>
                      </a: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3297809977"/>
                  </a:ext>
                </a:extLst>
              </a:tr>
              <a:tr h="769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Dagens ordning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2,7 %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 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1328469540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Sekretariatets forslag (uten uføre)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u="sng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Med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overlapp (</a:t>
                      </a:r>
                      <a:r>
                        <a:rPr lang="nb-NO" sz="1800" kern="0" err="1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dvs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født før 1978 </a:t>
                      </a:r>
                      <a:r>
                        <a:rPr lang="nb-NO" sz="1800" b="1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får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opptjent AFP)</a:t>
                      </a: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3,48 %</a:t>
                      </a: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2663271506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Uføre får overgangsordning og opptjeningsordning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 marL="0" algn="l" defTabSz="125527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0,51 %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 marL="0" algn="l" defTabSz="1255270" rtl="0" eaLnBrk="1" latinLnBrk="0" hangingPunct="1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3,99 %</a:t>
                      </a: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3375005603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Uføre får kun opptjeningsordning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0,39 %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3,87 %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4004042842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Uføre får redusert AFP (50 % lavere)</a:t>
                      </a: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0,26 %</a:t>
                      </a: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3,74 %</a:t>
                      </a: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1909574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58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FE1C7-120F-119A-ACE3-5C2C8E911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8EC95D-AABE-6CDC-27FE-C4C366A6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96" y="509876"/>
            <a:ext cx="10624407" cy="753961"/>
          </a:xfrm>
        </p:spPr>
        <p:txBody>
          <a:bodyPr>
            <a:normAutofit fontScale="90000"/>
          </a:bodyPr>
          <a:lstStyle/>
          <a:p>
            <a:r>
              <a:rPr lang="nb-NO"/>
              <a:t>Noen ulike uføreløsninger</a:t>
            </a:r>
            <a:br>
              <a:rPr lang="nb-NO"/>
            </a:br>
            <a:r>
              <a:rPr lang="nb-NO"/>
              <a:t>- hvis kun de under 50 år får uføreordning (1978-kullet og yngre)</a:t>
            </a: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E53E70B1-EDD2-636F-D4E0-4DAC1C19D81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3796" y="1682870"/>
          <a:ext cx="9894500" cy="4115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4236">
                  <a:extLst>
                    <a:ext uri="{9D8B030D-6E8A-4147-A177-3AD203B41FA5}">
                      <a16:colId xmlns:a16="http://schemas.microsoft.com/office/drawing/2014/main" val="319128307"/>
                    </a:ext>
                  </a:extLst>
                </a:gridCol>
                <a:gridCol w="1087300">
                  <a:extLst>
                    <a:ext uri="{9D8B030D-6E8A-4147-A177-3AD203B41FA5}">
                      <a16:colId xmlns:a16="http://schemas.microsoft.com/office/drawing/2014/main" val="2760879921"/>
                    </a:ext>
                  </a:extLst>
                </a:gridCol>
                <a:gridCol w="1491482">
                  <a:extLst>
                    <a:ext uri="{9D8B030D-6E8A-4147-A177-3AD203B41FA5}">
                      <a16:colId xmlns:a16="http://schemas.microsoft.com/office/drawing/2014/main" val="2363988260"/>
                    </a:ext>
                  </a:extLst>
                </a:gridCol>
                <a:gridCol w="1491482">
                  <a:extLst>
                    <a:ext uri="{9D8B030D-6E8A-4147-A177-3AD203B41FA5}">
                      <a16:colId xmlns:a16="http://schemas.microsoft.com/office/drawing/2014/main" val="209239985"/>
                    </a:ext>
                  </a:extLst>
                </a:gridCol>
              </a:tblGrid>
              <a:tr h="5916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 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Premie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Endring av premie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Total premie</a:t>
                      </a: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3297809977"/>
                  </a:ext>
                </a:extLst>
              </a:tr>
              <a:tr h="7691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Dagens ordning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2,7 %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 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1328469540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Sekretariatets forslag (uten uføre)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u="sng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Uten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overlapp (</a:t>
                      </a:r>
                      <a:r>
                        <a:rPr lang="nb-NO" sz="1800" kern="0" err="1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dvs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 født før 1978 </a:t>
                      </a:r>
                      <a:r>
                        <a:rPr lang="nb-NO" sz="1800" b="1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får ikke </a:t>
                      </a:r>
                      <a:r>
                        <a:rPr lang="nb-NO" sz="1800" kern="0"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opptjent AFP)</a:t>
                      </a:r>
                      <a:endParaRPr lang="nb-NO" sz="1600" kern="100">
                        <a:effectLst/>
                        <a:latin typeface="+mn-lt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effectLst/>
                        </a:rPr>
                        <a:t>3,34 %</a:t>
                      </a:r>
                      <a:endParaRPr lang="nb-NO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2663271506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0">
                          <a:effectLst/>
                        </a:rPr>
                        <a:t>Uføre får overgangsordning og opptjeningsordning </a:t>
                      </a: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0,37 %</a:t>
                      </a: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3,71 %</a:t>
                      </a: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3375005603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Uføre får kun opptjeningsordning </a:t>
                      </a: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0,29 %</a:t>
                      </a: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3,63 %</a:t>
                      </a: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1909574379"/>
                  </a:ext>
                </a:extLst>
              </a:tr>
              <a:tr h="559120">
                <a:tc>
                  <a:txBody>
                    <a:bodyPr/>
                    <a:lstStyle/>
                    <a:p>
                      <a:pPr marL="0" marR="0" lvl="0" indent="0" algn="l" defTabSz="125527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Uføre får redusert AFP (50 % lavere)</a:t>
                      </a:r>
                      <a:endParaRPr lang="nb-NO" sz="17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800" ker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0,19%</a:t>
                      </a:r>
                    </a:p>
                  </a:txBody>
                  <a:tcPr marL="50699" marR="5069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8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3,53 %</a:t>
                      </a:r>
                    </a:p>
                  </a:txBody>
                  <a:tcPr marL="50699" marR="50699" marT="0" marB="0"/>
                </a:tc>
                <a:extLst>
                  <a:ext uri="{0D108BD9-81ED-4DB2-BD59-A6C34878D82A}">
                    <a16:rowId xmlns:a16="http://schemas.microsoft.com/office/drawing/2014/main" val="4067383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6497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5012356270563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501235627056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5012356270563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5012356270563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050123562705634"/>
</p:tagLst>
</file>

<file path=ppt/theme/theme1.xml><?xml version="1.0" encoding="utf-8"?>
<a:theme xmlns:a="http://schemas.openxmlformats.org/drawingml/2006/main" name="Office-tema">
  <a:themeElements>
    <a:clrScheme name="LO 120219">
      <a:dk1>
        <a:sysClr val="windowText" lastClr="000000"/>
      </a:dk1>
      <a:lt1>
        <a:sysClr val="window" lastClr="FFFFFF"/>
      </a:lt1>
      <a:dk2>
        <a:srgbClr val="CCCCCC"/>
      </a:dk2>
      <a:lt2>
        <a:srgbClr val="FF0000"/>
      </a:lt2>
      <a:accent1>
        <a:srgbClr val="666666"/>
      </a:accent1>
      <a:accent2>
        <a:srgbClr val="FF0000"/>
      </a:accent2>
      <a:accent3>
        <a:srgbClr val="009FE3"/>
      </a:accent3>
      <a:accent4>
        <a:srgbClr val="3FA535"/>
      </a:accent4>
      <a:accent5>
        <a:srgbClr val="F69F07"/>
      </a:accent5>
      <a:accent6>
        <a:srgbClr val="283583"/>
      </a:accent6>
      <a:hlink>
        <a:srgbClr val="0563C1"/>
      </a:hlink>
      <a:folHlink>
        <a:srgbClr val="954F72"/>
      </a:folHlink>
    </a:clrScheme>
    <a:fontScheme name="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O_PPT_Verdana_v1-2" id="{EC622A5B-29FF-6B4C-9916-832617CE7E1C}" vid="{AFF9BD25-4E01-3649-9B46-F9EAA74E1E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item1.xml><?xml version="1.0" encoding="utf-8"?>
<TemplafySlideFormConfiguration><![CDATA[{"formFields":[],"formDataEntries":[]}]]></TemplafySlideFormConfiguration>
</file>

<file path=customXml/item2.xml><?xml version="1.0" encoding="utf-8"?>
<TemplafySlideFormConfiguration><![CDATA[{"formFields":[],"formDataEntries":[]}]]></TemplafySlideFormConfiguration>
</file>

<file path=customXml/item3.xml><?xml version="1.0" encoding="utf-8"?>
<TemplafySlideFormConfiguration><![CDATA[{"formFields":[],"formDataEntries":[]}]]></TemplafySlideFormConfiguration>
</file>

<file path=customXml/item4.xml><?xml version="1.0" encoding="utf-8"?>
<TemplafySlideFormConfiguration><![CDATA[{"formFields":[],"formDataEntries":[]}]]></TemplafySlideFormConfiguration>
</file>

<file path=customXml/item5.xml><?xml version="1.0" encoding="utf-8"?>
<TemplafySlideFormConfiguration><![CDATA[{"formFields":[],"formDataEntries":[]}]]></TemplafySlideFormConfiguration>
</file>

<file path=customXml/item6.xml><?xml version="1.0" encoding="utf-8"?>
<TemplafySlideTemplateConfiguration><![CDATA[{"slideVersion":1,"isValidatorEnabled":false,"isLocked":false,"elementsMetadata":[],"slideId":"1443083546641563655","enableDocumentContentUpdater":false,"version":"2.0"}]]></TemplafySlideTemplateConfiguration>
</file>

<file path=customXml/item7.xml><?xml version="1.0" encoding="utf-8"?>
<TemplafySlideFormConfiguration><![CDATA[{"formFields":[],"formDataEntries":[]}]]></TemplafySlideForm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TemplateConfiguration><![CDATA[{"slideVersion":1,"isValidatorEnabled":false,"isLocked":false,"elementsMetadata":[],"slideId":"1443083546641563655","enableDocumentContentUpdater":false,"version":"2.0"}]]></TemplafySlideTemplateConfiguration>
</file>

<file path=customXml/item10.xml><?xml version="1.0" encoding="utf-8"?>
<TemplafySlideTemplateConfiguration><![CDATA[{"slideVersion":1,"isValidatorEnabled":false,"isLocked":false,"elementsMetadata":[],"slideId":"1443153829551669251","enableDocumentContentUpdater":false,"version":"2.0"}]]></TemplafySlideTemplateConfiguration>
</file>

<file path=customXml/item11.xml><?xml version="1.0" encoding="utf-8"?>
<TemplafySlideTemplateConfiguration><![CDATA[{"slideVersion":1,"isValidatorEnabled":false,"isLocked":false,"elementsMetadata":[],"slideId":"1443153829551669249","enableDocumentContentUpdater":false,"version":"2.0"}]]></TemplafySlideTemplateConfiguration>
</file>

<file path=customXml/item12.xml><?xml version="1.0" encoding="utf-8"?>
<TemplafySlideTemplateConfiguration><![CDATA[{"slideVersion":1,"isValidatorEnabled":false,"isLocked":false,"elementsMetadata":[],"slideId":"1443083546641563655","enableDocumentContentUpdater":false,"version":"2.0"}]]></TemplafySlideTemplateConfiguration>
</file>

<file path=customXml/item13.xml><?xml version="1.0" encoding="utf-8"?>
<TemplafySlideFormConfiguration><![CDATA[{"formFields":[],"formDataEntries":[]}]]></TemplafySlideFormConfiguration>
</file>

<file path=customXml/item14.xml><?xml version="1.0" encoding="utf-8"?>
<TemplafySlideTemplateConfiguration><![CDATA[{"slideVersion":1,"isValidatorEnabled":false,"isLocked":false,"elementsMetadata":[],"slideId":"1443153829551669249","enableDocumentContentUpdater":false,"version":"2.0"}]]></TemplafySlideTemplateConfiguration>
</file>

<file path=customXml/item15.xml><?xml version="1.0" encoding="utf-8"?>
<TemplafySlideTemplateConfiguration><![CDATA[{"slideVersion":1,"isValidatorEnabled":false,"isLocked":false,"elementsMetadata":[],"slideId":"1443153829551669250","enableDocumentContentUpdater":false,"version":"2.0"}]]></TemplafySlideTemplateConfiguration>
</file>

<file path=customXml/item16.xml><?xml version="1.0" encoding="utf-8"?>
<TemplafySlideTemplateConfiguration><![CDATA[{"slideVersion":1,"isValidatorEnabled":false,"isLocked":false,"elementsMetadata":[],"slideId":"1443083546641563655","enableDocumentContentUpdater":false,"version":"2.0"}]]></TemplafySlideTemplateConfiguration>
</file>

<file path=customXml/item17.xml><?xml version="1.0" encoding="utf-8"?>
<TemplafySlideFormConfiguration><![CDATA[{"formFields":[],"formDataEntries":[]}]]></TemplafySlideFormConfiguration>
</file>

<file path=customXml/item18.xml><?xml version="1.0" encoding="utf-8"?>
<TemplafySlideTemplateConfiguration><![CDATA[{"slideVersion":1,"isValidatorEnabled":false,"isLocked":false,"elementsMetadata":[],"slideId":"1443153829551669249","enableDocumentContentUpdater":false,"version":"2.0"}]]></TemplafySlideTemplateConfiguration>
</file>

<file path=customXml/itemProps1.xml><?xml version="1.0" encoding="utf-8"?>
<ds:datastoreItem xmlns:ds="http://schemas.openxmlformats.org/officeDocument/2006/customXml" ds:itemID="{C3DE7320-7064-1346-9231-AC2C3761485D}">
  <ds:schemaRefs/>
</ds:datastoreItem>
</file>

<file path=customXml/itemProps2.xml><?xml version="1.0" encoding="utf-8"?>
<ds:datastoreItem xmlns:ds="http://schemas.openxmlformats.org/officeDocument/2006/customXml" ds:itemID="{AD764D2C-AC4E-DF4D-B089-A629C87B669D}">
  <ds:schemaRefs/>
</ds:datastoreItem>
</file>

<file path=customXml/itemProps3.xml><?xml version="1.0" encoding="utf-8"?>
<ds:datastoreItem xmlns:ds="http://schemas.openxmlformats.org/officeDocument/2006/customXml" ds:itemID="{855A0A50-7115-BD45-953E-B5B399A5E096}">
  <ds:schemaRefs/>
</ds:datastoreItem>
</file>

<file path=customXml/itemProps4.xml><?xml version="1.0" encoding="utf-8"?>
<ds:datastoreItem xmlns:ds="http://schemas.openxmlformats.org/officeDocument/2006/customXml" ds:itemID="{9FD8EBB2-62D3-C342-8F95-F2D24A9263F2}">
  <ds:schemaRefs/>
</ds:datastoreItem>
</file>

<file path=customXml/itemProps5.xml><?xml version="1.0" encoding="utf-8"?>
<ds:datastoreItem xmlns:ds="http://schemas.openxmlformats.org/officeDocument/2006/customXml" ds:itemID="{9EA4AC42-FB40-40B8-9F4F-3E031BDD851D}">
  <ds:schemaRefs/>
</ds:datastoreItem>
</file>

<file path=customXml/itemProps6.xml><?xml version="1.0" encoding="utf-8"?>
<ds:datastoreItem xmlns:ds="http://schemas.openxmlformats.org/officeDocument/2006/customXml" ds:itemID="{0D26A8E1-9C95-9448-BE07-57576D1AFEEC}">
  <ds:schemaRefs/>
</ds:datastoreItem>
</file>

<file path=customXml/itemProps7.xml><?xml version="1.0" encoding="utf-8"?>
<ds:datastoreItem xmlns:ds="http://schemas.openxmlformats.org/officeDocument/2006/customXml" ds:itemID="{8D73B563-8FA1-C44C-B87A-89CF09945A35}">
  <ds:schemaRefs/>
</ds:datastoreItem>
</file>

<file path=customXml/itemProps8.xml><?xml version="1.0" encoding="utf-8"?>
<ds:datastoreItem xmlns:ds="http://schemas.openxmlformats.org/officeDocument/2006/customXml" ds:itemID="{A61F5BF6-2693-4FF7-BE1C-56E9750A21A2}">
  <ds:schemaRefs/>
</ds:datastoreItem>
</file>

<file path=customXml/itemProps9.xml><?xml version="1.0" encoding="utf-8"?>
<ds:datastoreItem xmlns:ds="http://schemas.openxmlformats.org/officeDocument/2006/customXml" ds:itemID="{C779935D-1F29-0547-BDE0-5F4760521974}">
  <ds:schemaRefs/>
</ds:datastoreItem>
</file>

<file path=customXml/itemProps10.xml><?xml version="1.0" encoding="utf-8"?>
<ds:datastoreItem xmlns:ds="http://schemas.openxmlformats.org/officeDocument/2006/customXml" ds:itemID="{4B5770F4-7067-4B7E-BF80-E6CEB882637F}">
  <ds:schemaRefs/>
</ds:datastoreItem>
</file>

<file path=customXml/itemProps11.xml><?xml version="1.0" encoding="utf-8"?>
<ds:datastoreItem xmlns:ds="http://schemas.openxmlformats.org/officeDocument/2006/customXml" ds:itemID="{77462D93-1AF7-DF44-B570-8BBA2562C938}">
  <ds:schemaRefs/>
</ds:datastoreItem>
</file>

<file path=customXml/itemProps12.xml><?xml version="1.0" encoding="utf-8"?>
<ds:datastoreItem xmlns:ds="http://schemas.openxmlformats.org/officeDocument/2006/customXml" ds:itemID="{AB49077C-AAE4-FF46-8AB8-C1E7295A935D}">
  <ds:schemaRefs/>
</ds:datastoreItem>
</file>

<file path=customXml/itemProps13.xml><?xml version="1.0" encoding="utf-8"?>
<ds:datastoreItem xmlns:ds="http://schemas.openxmlformats.org/officeDocument/2006/customXml" ds:itemID="{AF092BE5-2079-47A8-8CCC-F44C4631E418}">
  <ds:schemaRefs/>
</ds:datastoreItem>
</file>

<file path=customXml/itemProps14.xml><?xml version="1.0" encoding="utf-8"?>
<ds:datastoreItem xmlns:ds="http://schemas.openxmlformats.org/officeDocument/2006/customXml" ds:itemID="{D9F6F56F-4851-B748-8E8E-036A67E162F4}">
  <ds:schemaRefs/>
</ds:datastoreItem>
</file>

<file path=customXml/itemProps15.xml><?xml version="1.0" encoding="utf-8"?>
<ds:datastoreItem xmlns:ds="http://schemas.openxmlformats.org/officeDocument/2006/customXml" ds:itemID="{8F1D60E4-F811-4745-9730-D4E09A246B97}">
  <ds:schemaRefs/>
</ds:datastoreItem>
</file>

<file path=customXml/itemProps16.xml><?xml version="1.0" encoding="utf-8"?>
<ds:datastoreItem xmlns:ds="http://schemas.openxmlformats.org/officeDocument/2006/customXml" ds:itemID="{CCEF411F-23A2-954E-B97E-A6185AF7AD67}">
  <ds:schemaRefs/>
</ds:datastoreItem>
</file>

<file path=customXml/itemProps17.xml><?xml version="1.0" encoding="utf-8"?>
<ds:datastoreItem xmlns:ds="http://schemas.openxmlformats.org/officeDocument/2006/customXml" ds:itemID="{7B2BAF44-0904-AD47-8571-AF22336C5B2C}">
  <ds:schemaRefs/>
</ds:datastoreItem>
</file>

<file path=customXml/itemProps18.xml><?xml version="1.0" encoding="utf-8"?>
<ds:datastoreItem xmlns:ds="http://schemas.openxmlformats.org/officeDocument/2006/customXml" ds:itemID="{CCCB697A-47F6-4266-B9B0-31DD9C6AED4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1310</Words>
  <Application>Microsoft Office PowerPoint</Application>
  <PresentationFormat>Widescreen</PresentationFormat>
  <Paragraphs>202</Paragraphs>
  <Slides>32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32</vt:i4>
      </vt:variant>
    </vt:vector>
  </HeadingPairs>
  <TitlesOfParts>
    <vt:vector size="41" baseType="lpstr">
      <vt:lpstr>Aptos</vt:lpstr>
      <vt:lpstr>Arial</vt:lpstr>
      <vt:lpstr>Calibri</vt:lpstr>
      <vt:lpstr>Open Sans</vt:lpstr>
      <vt:lpstr>Open Sans ExtraBold</vt:lpstr>
      <vt:lpstr>Source Sans Pro</vt:lpstr>
      <vt:lpstr>Verdana</vt:lpstr>
      <vt:lpstr>Wingdings</vt:lpstr>
      <vt:lpstr>Office-tema</vt:lpstr>
      <vt:lpstr>PowerPoint-presentasjon</vt:lpstr>
      <vt:lpstr>Webinar om ny AFP 1. september 2026</vt:lpstr>
      <vt:lpstr>AFP på LO-kongressen</vt:lpstr>
      <vt:lpstr>Viktig bidrag til samlet pensjon</vt:lpstr>
      <vt:lpstr>Krav for å få dagens AFP</vt:lpstr>
      <vt:lpstr>AFP er viktig for å kunne gå av tidlig</vt:lpstr>
      <vt:lpstr>Men mange får ikke AFP   </vt:lpstr>
      <vt:lpstr>Vedtaket på LO-kongressen 2025</vt:lpstr>
      <vt:lpstr>Tidslinje AFP 2026 og 2027</vt:lpstr>
      <vt:lpstr>Hva ligger i forslaget?</vt:lpstr>
      <vt:lpstr>AFP blir ulik for forskjellige aldersgrupper</vt:lpstr>
      <vt:lpstr>Tilleggsordningen </vt:lpstr>
      <vt:lpstr>Slik kan AFP bli for Lise (55)</vt:lpstr>
      <vt:lpstr>Adam (45) Alle år i AFP-bedrift</vt:lpstr>
      <vt:lpstr>Adam (45) 15 år i AFP-bedrift</vt:lpstr>
      <vt:lpstr>Adam (45) Siste 7 år i AFP-bedrift</vt:lpstr>
      <vt:lpstr>Slik kan AFP bli for Sofia (35)</vt:lpstr>
      <vt:lpstr>Slik kan AFP bli for Markus (25)</vt:lpstr>
      <vt:lpstr>PowerPoint-presentasjon</vt:lpstr>
      <vt:lpstr>PowerPoint-presentasjon</vt:lpstr>
      <vt:lpstr>PowerPoint-presentasjon</vt:lpstr>
      <vt:lpstr>AFP er viktig for å kunne gå av tidlig</vt:lpstr>
      <vt:lpstr>Hvor lenge må du ha AFP for å kunne slutte ved 62 år?</vt:lpstr>
      <vt:lpstr>Skal de over 50 få opptjeningsordningen? </vt:lpstr>
      <vt:lpstr>Skal de over 50 år få opptjeningsordningen?</vt:lpstr>
      <vt:lpstr>Skal de over 50 få opptjeningsordningen? </vt:lpstr>
      <vt:lpstr>Kostnader ved ny AFP – opptjeningsordning med overgang</vt:lpstr>
      <vt:lpstr>AFP for uføre</vt:lpstr>
      <vt:lpstr>Skal de over 50 få uføreordning? Kan henge sammen med om de får opptjeningsordning</vt:lpstr>
      <vt:lpstr>De under 50 får helt sikkert uføreordning </vt:lpstr>
      <vt:lpstr>Noen ulike uføreløsninger - hvis alle årskull får uføreordning</vt:lpstr>
      <vt:lpstr>Noen ulike uføreløsninger - hvis kun de under 50 år får uføreordning (1978-kullet og yngre)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Anne Falch</dc:creator>
  <cp:lastModifiedBy>Anders Hauge-Eltvik</cp:lastModifiedBy>
  <cp:revision>2</cp:revision>
  <cp:lastPrinted>2026-09-01T08:56:15Z</cp:lastPrinted>
  <dcterms:created xsi:type="dcterms:W3CDTF">2019-04-04T13:15:17Z</dcterms:created>
  <dcterms:modified xsi:type="dcterms:W3CDTF">2026-09-01T19:01:59Z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ustomerId">
    <vt:lpwstr>landsorganisasjonen</vt:lpwstr>
  </property>
  <property fmtid="{D5CDD505-2E9C-101B-9397-08002B2CF9AE}" pid="3" name="TemplateId">
    <vt:lpwstr>637050123557362366</vt:lpwstr>
  </property>
  <property fmtid="{D5CDD505-2E9C-101B-9397-08002B2CF9AE}" pid="4" name="UserProfileId">
    <vt:lpwstr>637347681660084695</vt:lpwstr>
  </property>
  <property fmtid="{D5CDD505-2E9C-101B-9397-08002B2CF9AE}" pid="5" name="MSIP_Label_7e26fe14-b76e-4984-b373-f14459a83368_Enabled">
    <vt:lpwstr>True</vt:lpwstr>
  </property>
  <property fmtid="{D5CDD505-2E9C-101B-9397-08002B2CF9AE}" pid="6" name="MSIP_Label_7e26fe14-b76e-4984-b373-f14459a83368_SiteId">
    <vt:lpwstr>3919550b-3be4-4e7f-ab18-bdb5a482916b</vt:lpwstr>
  </property>
  <property fmtid="{D5CDD505-2E9C-101B-9397-08002B2CF9AE}" pid="7" name="MSIP_Label_7e26fe14-b76e-4984-b373-f14459a83368_SetDate">
    <vt:lpwstr>2025-10-29T11:39:56Z</vt:lpwstr>
  </property>
  <property fmtid="{D5CDD505-2E9C-101B-9397-08002B2CF9AE}" pid="8" name="MSIP_Label_7e26fe14-b76e-4984-b373-f14459a83368_Name">
    <vt:lpwstr>Ikke vurdert</vt:lpwstr>
  </property>
  <property fmtid="{D5CDD505-2E9C-101B-9397-08002B2CF9AE}" pid="9" name="MSIP_Label_7e26fe14-b76e-4984-b373-f14459a83368_ActionId">
    <vt:lpwstr>873cd0b7-9402-4772-8011-1be3a3db79a4</vt:lpwstr>
  </property>
  <property fmtid="{D5CDD505-2E9C-101B-9397-08002B2CF9AE}" pid="10" name="MSIP_Label_7e26fe14-b76e-4984-b373-f14459a83368_Removed">
    <vt:lpwstr>False</vt:lpwstr>
  </property>
  <property fmtid="{D5CDD505-2E9C-101B-9397-08002B2CF9AE}" pid="11" name="MSIP_Label_7e26fe14-b76e-4984-b373-f14459a83368_Extended_MSFT_Method">
    <vt:lpwstr>Standard</vt:lpwstr>
  </property>
  <property fmtid="{D5CDD505-2E9C-101B-9397-08002B2CF9AE}" pid="12" name="Sensitivity">
    <vt:lpwstr>Ikke vurdert</vt:lpwstr>
  </property>
</Properties>
</file>